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3" r:id="rId6"/>
    <p:sldId id="274" r:id="rId7"/>
    <p:sldId id="257" r:id="rId8"/>
    <p:sldId id="272" r:id="rId9"/>
    <p:sldId id="266" r:id="rId10"/>
    <p:sldId id="271" r:id="rId11"/>
    <p:sldId id="276" r:id="rId12"/>
    <p:sldId id="267" r:id="rId13"/>
    <p:sldId id="262" r:id="rId14"/>
    <p:sldId id="275" r:id="rId15"/>
    <p:sldId id="263" r:id="rId16"/>
    <p:sldId id="26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676" autoAdjust="0"/>
    <p:restoredTop sz="94353" autoAdjust="0"/>
  </p:normalViewPr>
  <p:slideViewPr>
    <p:cSldViewPr snapToGrid="0">
      <p:cViewPr varScale="1">
        <p:scale>
          <a:sx n="64" d="100"/>
          <a:sy n="64" d="100"/>
        </p:scale>
        <p:origin x="216" y="78"/>
      </p:cViewPr>
      <p:guideLst/>
    </p:cSldViewPr>
  </p:slideViewPr>
  <p:outlineViewPr>
    <p:cViewPr>
      <p:scale>
        <a:sx n="33" d="100"/>
        <a:sy n="33" d="100"/>
      </p:scale>
      <p:origin x="0" y="-52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oud ABEIDERRAHMANE" userId="d5d471dd-fce8-4871-a2dd-3704c8d41864" providerId="ADAL" clId="{CF1BE4E6-292A-4689-A090-3A72490D92F1}"/>
    <pc:docChg chg="custSel modSld">
      <pc:chgData name="Hamoud ABEIDERRAHMANE" userId="d5d471dd-fce8-4871-a2dd-3704c8d41864" providerId="ADAL" clId="{CF1BE4E6-292A-4689-A090-3A72490D92F1}" dt="2025-02-27T08:06:08.469" v="424" actId="114"/>
      <pc:docMkLst>
        <pc:docMk/>
      </pc:docMkLst>
      <pc:sldChg chg="modSp mod">
        <pc:chgData name="Hamoud ABEIDERRAHMANE" userId="d5d471dd-fce8-4871-a2dd-3704c8d41864" providerId="ADAL" clId="{CF1BE4E6-292A-4689-A090-3A72490D92F1}" dt="2025-02-27T08:06:08.469" v="424" actId="114"/>
        <pc:sldMkLst>
          <pc:docMk/>
          <pc:sldMk cId="3214716217" sldId="256"/>
        </pc:sldMkLst>
        <pc:spChg chg="mod">
          <ac:chgData name="Hamoud ABEIDERRAHMANE" userId="d5d471dd-fce8-4871-a2dd-3704c8d41864" providerId="ADAL" clId="{CF1BE4E6-292A-4689-A090-3A72490D92F1}" dt="2025-02-27T07:52:19.284" v="336" actId="113"/>
          <ac:spMkLst>
            <pc:docMk/>
            <pc:sldMk cId="3214716217" sldId="256"/>
            <ac:spMk id="2" creationId="{00000000-0000-0000-0000-000000000000}"/>
          </ac:spMkLst>
        </pc:spChg>
        <pc:spChg chg="mod">
          <ac:chgData name="Hamoud ABEIDERRAHMANE" userId="d5d471dd-fce8-4871-a2dd-3704c8d41864" providerId="ADAL" clId="{CF1BE4E6-292A-4689-A090-3A72490D92F1}" dt="2025-02-27T08:06:08.469" v="424" actId="114"/>
          <ac:spMkLst>
            <pc:docMk/>
            <pc:sldMk cId="3214716217" sldId="256"/>
            <ac:spMk id="3" creationId="{00000000-0000-0000-0000-000000000000}"/>
          </ac:spMkLst>
        </pc:spChg>
      </pc:sldChg>
      <pc:sldChg chg="modSp mod">
        <pc:chgData name="Hamoud ABEIDERRAHMANE" userId="d5d471dd-fce8-4871-a2dd-3704c8d41864" providerId="ADAL" clId="{CF1BE4E6-292A-4689-A090-3A72490D92F1}" dt="2025-02-27T07:49:00.887" v="331" actId="403"/>
        <pc:sldMkLst>
          <pc:docMk/>
          <pc:sldMk cId="4103388680" sldId="263"/>
        </pc:sldMkLst>
        <pc:spChg chg="mod">
          <ac:chgData name="Hamoud ABEIDERRAHMANE" userId="d5d471dd-fce8-4871-a2dd-3704c8d41864" providerId="ADAL" clId="{CF1BE4E6-292A-4689-A090-3A72490D92F1}" dt="2025-02-27T07:49:00.887" v="331" actId="403"/>
          <ac:spMkLst>
            <pc:docMk/>
            <pc:sldMk cId="4103388680" sldId="263"/>
            <ac:spMk id="3" creationId="{00000000-0000-0000-0000-000000000000}"/>
          </ac:spMkLst>
        </pc:spChg>
      </pc:sldChg>
      <pc:sldChg chg="modSp mod">
        <pc:chgData name="Hamoud ABEIDERRAHMANE" userId="d5d471dd-fce8-4871-a2dd-3704c8d41864" providerId="ADAL" clId="{CF1BE4E6-292A-4689-A090-3A72490D92F1}" dt="2025-02-27T07:50:29.416" v="333" actId="20577"/>
        <pc:sldMkLst>
          <pc:docMk/>
          <pc:sldMk cId="3344037990" sldId="265"/>
        </pc:sldMkLst>
        <pc:spChg chg="mod">
          <ac:chgData name="Hamoud ABEIDERRAHMANE" userId="d5d471dd-fce8-4871-a2dd-3704c8d41864" providerId="ADAL" clId="{CF1BE4E6-292A-4689-A090-3A72490D92F1}" dt="2025-02-27T07:50:29.416" v="333" actId="20577"/>
          <ac:spMkLst>
            <pc:docMk/>
            <pc:sldMk cId="3344037990" sldId="265"/>
            <ac:spMk id="2" creationId="{00000000-0000-0000-0000-000000000000}"/>
          </ac:spMkLst>
        </pc:spChg>
      </pc:sldChg>
      <pc:sldChg chg="modSp mod">
        <pc:chgData name="Hamoud ABEIDERRAHMANE" userId="d5d471dd-fce8-4871-a2dd-3704c8d41864" providerId="ADAL" clId="{CF1BE4E6-292A-4689-A090-3A72490D92F1}" dt="2025-02-27T07:23:02.227" v="9" actId="20577"/>
        <pc:sldMkLst>
          <pc:docMk/>
          <pc:sldMk cId="1091557186" sldId="266"/>
        </pc:sldMkLst>
        <pc:spChg chg="mod">
          <ac:chgData name="Hamoud ABEIDERRAHMANE" userId="d5d471dd-fce8-4871-a2dd-3704c8d41864" providerId="ADAL" clId="{CF1BE4E6-292A-4689-A090-3A72490D92F1}" dt="2025-02-27T07:23:02.227" v="9" actId="20577"/>
          <ac:spMkLst>
            <pc:docMk/>
            <pc:sldMk cId="1091557186" sldId="266"/>
            <ac:spMk id="3" creationId="{00000000-0000-0000-0000-000000000000}"/>
          </ac:spMkLst>
        </pc:spChg>
      </pc:sldChg>
      <pc:sldChg chg="modSp mod">
        <pc:chgData name="Hamoud ABEIDERRAHMANE" userId="d5d471dd-fce8-4871-a2dd-3704c8d41864" providerId="ADAL" clId="{CF1BE4E6-292A-4689-A090-3A72490D92F1}" dt="2025-02-27T07:35:25.317" v="226" actId="20577"/>
        <pc:sldMkLst>
          <pc:docMk/>
          <pc:sldMk cId="4156882474" sldId="267"/>
        </pc:sldMkLst>
        <pc:spChg chg="mod">
          <ac:chgData name="Hamoud ABEIDERRAHMANE" userId="d5d471dd-fce8-4871-a2dd-3704c8d41864" providerId="ADAL" clId="{CF1BE4E6-292A-4689-A090-3A72490D92F1}" dt="2025-02-27T07:35:25.317" v="226" actId="20577"/>
          <ac:spMkLst>
            <pc:docMk/>
            <pc:sldMk cId="4156882474" sldId="267"/>
            <ac:spMk id="3" creationId="{00000000-0000-0000-0000-000000000000}"/>
          </ac:spMkLst>
        </pc:spChg>
      </pc:sldChg>
      <pc:sldChg chg="modSp mod">
        <pc:chgData name="Hamoud ABEIDERRAHMANE" userId="d5d471dd-fce8-4871-a2dd-3704c8d41864" providerId="ADAL" clId="{CF1BE4E6-292A-4689-A090-3A72490D92F1}" dt="2025-02-27T07:24:32.989" v="13" actId="113"/>
        <pc:sldMkLst>
          <pc:docMk/>
          <pc:sldMk cId="2573569589" sldId="271"/>
        </pc:sldMkLst>
        <pc:spChg chg="mod">
          <ac:chgData name="Hamoud ABEIDERRAHMANE" userId="d5d471dd-fce8-4871-a2dd-3704c8d41864" providerId="ADAL" clId="{CF1BE4E6-292A-4689-A090-3A72490D92F1}" dt="2025-02-27T07:24:32.989" v="13" actId="113"/>
          <ac:spMkLst>
            <pc:docMk/>
            <pc:sldMk cId="2573569589" sldId="271"/>
            <ac:spMk id="3" creationId="{00000000-0000-0000-0000-000000000000}"/>
          </ac:spMkLst>
        </pc:spChg>
      </pc:sldChg>
      <pc:sldChg chg="modSp mod">
        <pc:chgData name="Hamoud ABEIDERRAHMANE" userId="d5d471dd-fce8-4871-a2dd-3704c8d41864" providerId="ADAL" clId="{CF1BE4E6-292A-4689-A090-3A72490D92F1}" dt="2025-02-27T07:53:00.155" v="339" actId="113"/>
        <pc:sldMkLst>
          <pc:docMk/>
          <pc:sldMk cId="3060877285" sldId="273"/>
        </pc:sldMkLst>
        <pc:spChg chg="mod">
          <ac:chgData name="Hamoud ABEIDERRAHMANE" userId="d5d471dd-fce8-4871-a2dd-3704c8d41864" providerId="ADAL" clId="{CF1BE4E6-292A-4689-A090-3A72490D92F1}" dt="2025-02-27T07:53:00.155" v="339" actId="113"/>
          <ac:spMkLst>
            <pc:docMk/>
            <pc:sldMk cId="3060877285" sldId="273"/>
            <ac:spMk id="2" creationId="{00000000-0000-0000-0000-000000000000}"/>
          </ac:spMkLst>
        </pc:spChg>
      </pc:sldChg>
      <pc:sldChg chg="modSp mod">
        <pc:chgData name="Hamoud ABEIDERRAHMANE" userId="d5d471dd-fce8-4871-a2dd-3704c8d41864" providerId="ADAL" clId="{CF1BE4E6-292A-4689-A090-3A72490D92F1}" dt="2025-02-27T07:54:46.747" v="340" actId="255"/>
        <pc:sldMkLst>
          <pc:docMk/>
          <pc:sldMk cId="2893008986" sldId="274"/>
        </pc:sldMkLst>
        <pc:spChg chg="mod">
          <ac:chgData name="Hamoud ABEIDERRAHMANE" userId="d5d471dd-fce8-4871-a2dd-3704c8d41864" providerId="ADAL" clId="{CF1BE4E6-292A-4689-A090-3A72490D92F1}" dt="2025-02-27T07:54:46.747" v="340" actId="255"/>
          <ac:spMkLst>
            <pc:docMk/>
            <pc:sldMk cId="2893008986" sldId="274"/>
            <ac:spMk id="2" creationId="{00000000-0000-0000-0000-000000000000}"/>
          </ac:spMkLst>
        </pc:spChg>
      </pc:sldChg>
      <pc:sldChg chg="modSp mod">
        <pc:chgData name="Hamoud ABEIDERRAHMANE" userId="d5d471dd-fce8-4871-a2dd-3704c8d41864" providerId="ADAL" clId="{CF1BE4E6-292A-4689-A090-3A72490D92F1}" dt="2025-02-27T07:38:15.777" v="227" actId="20577"/>
        <pc:sldMkLst>
          <pc:docMk/>
          <pc:sldMk cId="4216226441" sldId="275"/>
        </pc:sldMkLst>
        <pc:spChg chg="mod">
          <ac:chgData name="Hamoud ABEIDERRAHMANE" userId="d5d471dd-fce8-4871-a2dd-3704c8d41864" providerId="ADAL" clId="{CF1BE4E6-292A-4689-A090-3A72490D92F1}" dt="2025-02-27T07:38:15.777" v="227" actId="20577"/>
          <ac:spMkLst>
            <pc:docMk/>
            <pc:sldMk cId="4216226441" sldId="275"/>
            <ac:spMk id="3" creationId="{00000000-0000-0000-0000-000000000000}"/>
          </ac:spMkLst>
        </pc:spChg>
      </pc:sldChg>
      <pc:sldChg chg="modSp mod">
        <pc:chgData name="Hamoud ABEIDERRAHMANE" userId="d5d471dd-fce8-4871-a2dd-3704c8d41864" providerId="ADAL" clId="{CF1BE4E6-292A-4689-A090-3A72490D92F1}" dt="2025-02-27T07:29:56.985" v="61" actId="20577"/>
        <pc:sldMkLst>
          <pc:docMk/>
          <pc:sldMk cId="2571453095" sldId="276"/>
        </pc:sldMkLst>
        <pc:spChg chg="mod">
          <ac:chgData name="Hamoud ABEIDERRAHMANE" userId="d5d471dd-fce8-4871-a2dd-3704c8d41864" providerId="ADAL" clId="{CF1BE4E6-292A-4689-A090-3A72490D92F1}" dt="2025-02-27T07:29:56.985" v="61" actId="20577"/>
          <ac:spMkLst>
            <pc:docMk/>
            <pc:sldMk cId="2571453095" sldId="276"/>
            <ac:spMk id="3" creationId="{4AB76E8A-EF76-D665-C366-8DB2D8E370E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415027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254530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79401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2"/>
          <p:cNvSpPr>
            <a:spLocks noGrp="1"/>
          </p:cNvSpPr>
          <p:nvPr>
            <p:ph type="body"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796211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341281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35455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F0CCF2F-5474-47C3-8B4B-36568CF85AB4}" type="datetimeFigureOut">
              <a:rPr lang="fr-FR" smtClean="0"/>
              <a:t>27/02/2025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90935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F0CCF2F-5474-47C3-8B4B-36568CF85AB4}" type="datetimeFigureOut">
              <a:rPr lang="fr-FR" smtClean="0"/>
              <a:t>27/02/2025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63245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F0CCF2F-5474-47C3-8B4B-36568CF85AB4}" type="datetimeFigureOut">
              <a:rPr lang="fr-FR" smtClean="0"/>
              <a:t>27/02/2025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337894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0CCF2F-5474-47C3-8B4B-36568CF85AB4}" type="datetimeFigureOut">
              <a:rPr lang="fr-FR" smtClean="0"/>
              <a:t>27/02/2025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91720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F0CCF2F-5474-47C3-8B4B-36568CF85AB4}" type="datetimeFigureOut">
              <a:rPr lang="fr-FR" smtClean="0"/>
              <a:t>27/02/2025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73055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F0CCF2F-5474-47C3-8B4B-36568CF85AB4}" type="datetimeFigureOut">
              <a:rPr lang="fr-FR" smtClean="0"/>
              <a:t>27/02/2025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9B3952-D66F-4B82-8614-9055B3A00F33}" type="slidenum">
              <a:rPr lang="fr-FR" smtClean="0"/>
              <a:t>‹N°›</a:t>
            </a:fld>
            <a:endParaRPr lang="fr-FR"/>
          </a:p>
        </p:txBody>
      </p:sp>
    </p:spTree>
    <p:extLst>
      <p:ext uri="{BB962C8B-B14F-4D97-AF65-F5344CB8AC3E}">
        <p14:creationId xmlns:p14="http://schemas.microsoft.com/office/powerpoint/2010/main" val="187789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CCF2F-5474-47C3-8B4B-36568CF85AB4}" type="datetimeFigureOut">
              <a:rPr lang="fr-FR" smtClean="0"/>
              <a:t>27/02/2025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B3952-D66F-4B82-8614-9055B3A00F33}" type="slidenum">
              <a:rPr lang="fr-FR" smtClean="0"/>
              <a:t>‹N°›</a:t>
            </a:fld>
            <a:endParaRPr lang="fr-FR"/>
          </a:p>
        </p:txBody>
      </p:sp>
    </p:spTree>
    <p:extLst>
      <p:ext uri="{BB962C8B-B14F-4D97-AF65-F5344CB8AC3E}">
        <p14:creationId xmlns:p14="http://schemas.microsoft.com/office/powerpoint/2010/main" val="805545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La question enseignante:</a:t>
            </a:r>
            <a:br>
              <a:rPr lang="fr-FR" dirty="0"/>
            </a:br>
            <a:r>
              <a:rPr lang="fr-FR" dirty="0"/>
              <a:t> </a:t>
            </a:r>
            <a:r>
              <a:rPr lang="fr-FR" b="1" dirty="0"/>
              <a:t>focus sur la formation continue</a:t>
            </a:r>
          </a:p>
        </p:txBody>
      </p:sp>
      <p:sp>
        <p:nvSpPr>
          <p:cNvPr id="3" name="Sous-titre 2"/>
          <p:cNvSpPr>
            <a:spLocks noGrp="1"/>
          </p:cNvSpPr>
          <p:nvPr>
            <p:ph type="subTitle" idx="1"/>
          </p:nvPr>
        </p:nvSpPr>
        <p:spPr/>
        <p:txBody>
          <a:bodyPr>
            <a:normAutofit/>
          </a:bodyPr>
          <a:lstStyle/>
          <a:p>
            <a:r>
              <a:rPr lang="fr-FR" sz="1800" b="1" i="1" dirty="0"/>
              <a:t>Contexte – Enjeux – Objectifs – Défis- Etat des Lieux - Recommandations</a:t>
            </a:r>
          </a:p>
        </p:txBody>
      </p:sp>
    </p:spTree>
    <p:extLst>
      <p:ext uri="{BB962C8B-B14F-4D97-AF65-F5344CB8AC3E}">
        <p14:creationId xmlns:p14="http://schemas.microsoft.com/office/powerpoint/2010/main" val="3214716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Défis</a:t>
            </a:r>
          </a:p>
        </p:txBody>
      </p:sp>
      <p:sp>
        <p:nvSpPr>
          <p:cNvPr id="3" name="Espace réservé du texte 2"/>
          <p:cNvSpPr>
            <a:spLocks noGrp="1"/>
          </p:cNvSpPr>
          <p:nvPr>
            <p:ph type="body" idx="1"/>
          </p:nvPr>
        </p:nvSpPr>
        <p:spPr/>
        <p:txBody>
          <a:bodyPr>
            <a:normAutofit lnSpcReduction="10000"/>
          </a:bodyPr>
          <a:lstStyle/>
          <a:p>
            <a:pPr marL="0" indent="0">
              <a:buNone/>
            </a:pPr>
            <a:endParaRPr lang="fr-FR" sz="1800" b="1" dirty="0"/>
          </a:p>
          <a:p>
            <a:pPr marL="0" indent="0">
              <a:buNone/>
            </a:pPr>
            <a:r>
              <a:rPr lang="fr-FR" sz="1800" b="1" dirty="0"/>
              <a:t>1. Insuffisance des ressources financières (par manque de budget alloué spécifiquement à la FC, dépendance importante des financements externes ajoutés à la difficulté de garantir une couverture équitable des formations dans tout le pays);</a:t>
            </a:r>
            <a:endParaRPr lang="fr-FR" sz="1800" dirty="0"/>
          </a:p>
          <a:p>
            <a:pPr marL="0" indent="0">
              <a:buNone/>
            </a:pPr>
            <a:r>
              <a:rPr lang="fr-FR" sz="1800" b="1" dirty="0"/>
              <a:t>2. Infrastructures et équipements limités (Insuffisance de centres de formation adaptés et accessibles et manque d’équipements modernes, tels que les outils numériques et les moyens audiovisuels).</a:t>
            </a:r>
          </a:p>
          <a:p>
            <a:pPr marL="0" indent="0">
              <a:buNone/>
            </a:pPr>
            <a:r>
              <a:rPr lang="fr-FR" sz="1800" b="1" dirty="0"/>
              <a:t>3. Disparités géographiques (</a:t>
            </a:r>
            <a:r>
              <a:rPr lang="fr-FR" sz="1900" b="1" dirty="0"/>
              <a:t>Difficulté à atteindre les enseignants et le personnel éducatif dans les zones éloignées et enclavées en plus de l’inefficacité de la planification logistique pour garantir une participation équitable).</a:t>
            </a:r>
          </a:p>
          <a:p>
            <a:pPr marL="0" indent="0">
              <a:buNone/>
            </a:pPr>
            <a:r>
              <a:rPr lang="fr-FR" sz="1800" b="1" dirty="0"/>
              <a:t>4. Faible intégration des nouvelles technologies (le faible accès à l’internet dans de nombreuses régions du pays ajouté à l’usage limité du numérique rend le développement de la FC à distance ou en présentiel limitée);</a:t>
            </a:r>
            <a:endParaRPr lang="fr-FR" sz="1800" dirty="0"/>
          </a:p>
          <a:p>
            <a:pPr marL="0" lvl="0" indent="0">
              <a:buNone/>
            </a:pPr>
            <a:r>
              <a:rPr lang="fr-FR" sz="1800" b="1" dirty="0"/>
              <a:t>5. Contenu des formations parfois inadapté ( les programmes de formation génériques ne répondent pas toujours aux besoins spécifiques des enseignants ou des apprenants suite au manque de personnalisation des formations en fonction des niveaux d'expérience et des matières enseignées).</a:t>
            </a:r>
          </a:p>
          <a:p>
            <a:endParaRPr lang="fr-FR" sz="1800" b="1" dirty="0"/>
          </a:p>
          <a:p>
            <a:pPr marL="0" indent="0" algn="just">
              <a:lnSpc>
                <a:spcPct val="200000"/>
              </a:lnSpc>
              <a:buNone/>
            </a:pPr>
            <a:endParaRPr lang="fr-FR" dirty="0"/>
          </a:p>
        </p:txBody>
      </p:sp>
    </p:spTree>
    <p:extLst>
      <p:ext uri="{BB962C8B-B14F-4D97-AF65-F5344CB8AC3E}">
        <p14:creationId xmlns:p14="http://schemas.microsoft.com/office/powerpoint/2010/main" val="2579126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Défis (suite)</a:t>
            </a:r>
          </a:p>
        </p:txBody>
      </p:sp>
      <p:sp>
        <p:nvSpPr>
          <p:cNvPr id="3" name="Espace réservé du texte 2"/>
          <p:cNvSpPr>
            <a:spLocks noGrp="1"/>
          </p:cNvSpPr>
          <p:nvPr>
            <p:ph type="body" idx="1"/>
          </p:nvPr>
        </p:nvSpPr>
        <p:spPr/>
        <p:txBody>
          <a:bodyPr>
            <a:normAutofit/>
          </a:bodyPr>
          <a:lstStyle/>
          <a:p>
            <a:r>
              <a:rPr lang="fr-FR" sz="1800" b="1" dirty="0"/>
              <a:t>6</a:t>
            </a:r>
            <a:r>
              <a:rPr lang="fr-FR" sz="3300" b="1" dirty="0"/>
              <a:t>. </a:t>
            </a:r>
            <a:r>
              <a:rPr lang="fr-FR" sz="2000" b="1" dirty="0"/>
              <a:t>Insuffisance de formateurs qualifiés (le manque de structure autonome, de formateurs spécialisés et l’absence de mécanismes solides pour former et accompagner les formateurs eux-mêmes constituent un frein à une FC de qualité).</a:t>
            </a:r>
          </a:p>
          <a:p>
            <a:r>
              <a:rPr lang="fr-FR" sz="1800" b="1" dirty="0"/>
              <a:t>7. Faible motivation des enseignants ( l’absence d’incitations claires (financières ou non) et la charge de travail élevée des enseignants sont de nature à décourager la participation aux formations continues).</a:t>
            </a:r>
          </a:p>
          <a:p>
            <a:r>
              <a:rPr lang="fr-FR" sz="1800" b="1" dirty="0"/>
              <a:t>8. Manque de suivi et d’évaluation ( la faiblesse des mécanismes d’évaluation de l’impact des formations sur les pratiques pédagogiques et l’absence de suivi post-formation pour garantir une mise en œuvre effective des acquis);</a:t>
            </a:r>
          </a:p>
          <a:p>
            <a:r>
              <a:rPr lang="fr-FR" sz="1800" b="1" dirty="0"/>
              <a:t>A tout cela on peut ajouter les disparités linguistiques et les résistances au changement constatés chez certains enseignants et administrateurs.</a:t>
            </a:r>
            <a:endParaRPr lang="fr-FR" sz="1800" dirty="0"/>
          </a:p>
        </p:txBody>
      </p:sp>
    </p:spTree>
    <p:extLst>
      <p:ext uri="{BB962C8B-B14F-4D97-AF65-F5344CB8AC3E}">
        <p14:creationId xmlns:p14="http://schemas.microsoft.com/office/powerpoint/2010/main" val="4216226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Recommandations de Formation Efficace</a:t>
            </a:r>
          </a:p>
        </p:txBody>
      </p:sp>
      <p:sp>
        <p:nvSpPr>
          <p:cNvPr id="3" name="Espace réservé du texte 2"/>
          <p:cNvSpPr>
            <a:spLocks noGrp="1"/>
          </p:cNvSpPr>
          <p:nvPr>
            <p:ph type="body" idx="1"/>
          </p:nvPr>
        </p:nvSpPr>
        <p:spPr/>
        <p:txBody>
          <a:bodyPr>
            <a:normAutofit fontScale="92500" lnSpcReduction="20000"/>
          </a:bodyPr>
          <a:lstStyle/>
          <a:p>
            <a:pPr marL="0" indent="0">
              <a:buNone/>
            </a:pPr>
            <a:endParaRPr lang="fr-FR" dirty="0"/>
          </a:p>
          <a:p>
            <a:pPr marL="0" indent="0">
              <a:lnSpc>
                <a:spcPct val="150000"/>
              </a:lnSpc>
              <a:buNone/>
            </a:pPr>
            <a:r>
              <a:rPr lang="fr-FR" sz="2200" b="1" dirty="0"/>
              <a:t>Les méthodes jugées efficaces et efficientes doivent s’orienter vers:</a:t>
            </a:r>
          </a:p>
          <a:p>
            <a:pPr>
              <a:lnSpc>
                <a:spcPct val="150000"/>
              </a:lnSpc>
            </a:pPr>
            <a:r>
              <a:rPr lang="fr-FR" sz="1800" b="1" dirty="0"/>
              <a:t>Le renforcement des personnels en charge de suivi et de l’encadrement de proximité en moyens logistiques et financiers;</a:t>
            </a:r>
          </a:p>
          <a:p>
            <a:pPr marL="0" indent="0">
              <a:lnSpc>
                <a:spcPct val="150000"/>
              </a:lnSpc>
              <a:buNone/>
            </a:pPr>
            <a:r>
              <a:rPr lang="fr-FR" sz="1800" b="1" dirty="0"/>
              <a:t>•  la formation à travers des ateliers pratiques en ligne ou en présentiel pendant les vacances ou après les heures de cours;</a:t>
            </a:r>
          </a:p>
          <a:p>
            <a:pPr marL="0" indent="0">
              <a:lnSpc>
                <a:spcPct val="150000"/>
              </a:lnSpc>
              <a:buNone/>
            </a:pPr>
            <a:r>
              <a:rPr lang="fr-FR" sz="1800" b="1" dirty="0"/>
              <a:t>• Le développement de l’usage du numérique via différents formats pédagogiques digitaux;  </a:t>
            </a:r>
          </a:p>
          <a:p>
            <a:pPr marL="0" indent="0">
              <a:lnSpc>
                <a:spcPct val="150000"/>
              </a:lnSpc>
              <a:buNone/>
            </a:pPr>
            <a:r>
              <a:rPr lang="fr-FR" sz="1800" b="1" dirty="0"/>
              <a:t>• La mise en place de planifications de FC claires et motivées;</a:t>
            </a:r>
          </a:p>
          <a:p>
            <a:pPr>
              <a:lnSpc>
                <a:spcPct val="150000"/>
              </a:lnSpc>
            </a:pPr>
            <a:r>
              <a:rPr lang="fr-FR" sz="1800" b="1" dirty="0"/>
              <a:t>La création de structures autonomes dédiées à la FC dans tous les secteurs de l’éducation;</a:t>
            </a:r>
          </a:p>
          <a:p>
            <a:pPr>
              <a:lnSpc>
                <a:spcPct val="150000"/>
              </a:lnSpc>
            </a:pPr>
            <a:r>
              <a:rPr lang="fr-FR" sz="1800" b="1" dirty="0"/>
              <a:t>L’institutionnalisation des évaluations de compétences et du faire valoir de la FC dans les plans de carrière.</a:t>
            </a:r>
          </a:p>
          <a:p>
            <a:pPr marL="0" indent="0">
              <a:buNone/>
            </a:pPr>
            <a:endParaRPr lang="fr-FR" dirty="0"/>
          </a:p>
        </p:txBody>
      </p:sp>
    </p:spTree>
    <p:extLst>
      <p:ext uri="{BB962C8B-B14F-4D97-AF65-F5344CB8AC3E}">
        <p14:creationId xmlns:p14="http://schemas.microsoft.com/office/powerpoint/2010/main" val="4103388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174220"/>
          </a:xfrm>
        </p:spPr>
        <p:txBody>
          <a:bodyPr/>
          <a:lstStyle/>
          <a:p>
            <a:pPr algn="ctr"/>
            <a:r>
              <a:rPr lang="fr-FR" b="1"/>
              <a:t>Merci</a:t>
            </a:r>
            <a:endParaRPr lang="fr-FR" dirty="0"/>
          </a:p>
        </p:txBody>
      </p:sp>
    </p:spTree>
    <p:extLst>
      <p:ext uri="{BB962C8B-B14F-4D97-AF65-F5344CB8AC3E}">
        <p14:creationId xmlns:p14="http://schemas.microsoft.com/office/powerpoint/2010/main" val="334403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t>Contexte et Justification</a:t>
            </a:r>
          </a:p>
        </p:txBody>
      </p:sp>
      <p:sp>
        <p:nvSpPr>
          <p:cNvPr id="3" name="Espace réservé du contenu 2"/>
          <p:cNvSpPr>
            <a:spLocks noGrp="1"/>
          </p:cNvSpPr>
          <p:nvPr>
            <p:ph idx="1"/>
          </p:nvPr>
        </p:nvSpPr>
        <p:spPr/>
        <p:txBody>
          <a:bodyPr/>
          <a:lstStyle/>
          <a:p>
            <a:pPr algn="just"/>
            <a:endParaRPr lang="fr-FR" sz="2400" dirty="0"/>
          </a:p>
          <a:p>
            <a:pPr algn="just"/>
            <a:r>
              <a:rPr lang="fr-FR" sz="2400" dirty="0"/>
              <a:t>La question enseignante occupe une place centrale  dans la stratégie politique d’éducation et de modernisation de tout système éducatif. </a:t>
            </a:r>
          </a:p>
          <a:p>
            <a:pPr algn="just"/>
            <a:r>
              <a:rPr lang="fr-FR" sz="2400" dirty="0"/>
              <a:t>La formation continue, comme instrument, contribue largement dans le développement professionnel, le perfectionnement et la responsabilisation des différents acteurs du système.</a:t>
            </a:r>
          </a:p>
          <a:p>
            <a:r>
              <a:rPr lang="fr-FR" sz="2400" dirty="0"/>
              <a:t> En Mauritanie la formation continue, objet de cette présentation, connait d’énormes défis(  Financier, institutionnel, organisationnel et de ressources pédagogiques limitées);</a:t>
            </a:r>
          </a:p>
          <a:p>
            <a:pPr marL="0" indent="0">
              <a:buNone/>
            </a:pPr>
            <a:r>
              <a:rPr lang="fr-FR" sz="2400" dirty="0"/>
              <a:t>• L'amélioration de la qualité de l'enseignement en dépend essentiellement;</a:t>
            </a:r>
          </a:p>
          <a:p>
            <a:endParaRPr lang="fr-FR" dirty="0"/>
          </a:p>
        </p:txBody>
      </p:sp>
    </p:spTree>
    <p:extLst>
      <p:ext uri="{BB962C8B-B14F-4D97-AF65-F5344CB8AC3E}">
        <p14:creationId xmlns:p14="http://schemas.microsoft.com/office/powerpoint/2010/main" val="306087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Enjeux de la F.C. des Enseignants?</a:t>
            </a:r>
            <a:endParaRPr lang="fr-FR" sz="2800"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b="1" i="1" dirty="0"/>
              <a:t>Faute de formation initiale ou pédagogique adaptée, la FC s’impose dans le domaine de l’éducation comme appui à la:</a:t>
            </a:r>
          </a:p>
          <a:p>
            <a:pPr algn="just"/>
            <a:r>
              <a:rPr lang="fr-FR" dirty="0"/>
              <a:t>Mise à jour des pratiques pédagogiques: un pourcentage très important d’enseignants et de formateurs sont sans formation pédagogique appropriée. Comme exemple au MERSE:  Sur un total de 17649 enseignants au fondamental, les 20,8% de prestataires de service recrutés directement se retrouvent en classe sans formation pédagogique et presque sans encadrement pédagogique de proximité faute de moyens humains et matériels dont disposent les services déconcentrés d’inspection.</a:t>
            </a:r>
          </a:p>
          <a:p>
            <a:pPr algn="just"/>
            <a:r>
              <a:rPr lang="fr-FR" dirty="0"/>
              <a:t> Formation sur l’utilisation  des TICE comme moyens alternatifs d’apprentissage et de recherche comme l’impose le développement scientifique et technologique actuel ou en prévision d’éventuelles crises (Pandémies, catastrophes naturelles, ou guerres). </a:t>
            </a:r>
          </a:p>
          <a:p>
            <a:r>
              <a:rPr lang="fr-FR" dirty="0"/>
              <a:t> Amélioration de la gestion de classe: Le besoin croissant en matière de qualification des enseignants induite aux objectifs de développement socioéconomiques du pays combiné aux visions et approches pédagogiques innovantes exigent des plans de formations, des recyclages  intégrant de nouvelles pratiques de classe favorables à de tels  enseignement- apprentissages. </a:t>
            </a:r>
          </a:p>
          <a:p>
            <a:endParaRPr lang="fr-FR" dirty="0"/>
          </a:p>
          <a:p>
            <a:endParaRPr lang="fr-FR" dirty="0"/>
          </a:p>
        </p:txBody>
      </p:sp>
    </p:spTree>
    <p:extLst>
      <p:ext uri="{BB962C8B-B14F-4D97-AF65-F5344CB8AC3E}">
        <p14:creationId xmlns:p14="http://schemas.microsoft.com/office/powerpoint/2010/main" val="289300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Objectifs de la FC</a:t>
            </a:r>
          </a:p>
        </p:txBody>
      </p:sp>
      <p:sp>
        <p:nvSpPr>
          <p:cNvPr id="3" name="Espace réservé du texte 2"/>
          <p:cNvSpPr>
            <a:spLocks noGrp="1"/>
          </p:cNvSpPr>
          <p:nvPr>
            <p:ph type="body" idx="1"/>
          </p:nvPr>
        </p:nvSpPr>
        <p:spPr/>
        <p:txBody>
          <a:bodyPr>
            <a:noAutofit/>
          </a:bodyPr>
          <a:lstStyle/>
          <a:p>
            <a:pPr marL="0" indent="0">
              <a:buNone/>
            </a:pPr>
            <a:r>
              <a:rPr lang="fr-FR" sz="1800" dirty="0"/>
              <a:t>En Mauritanie, la formation continue vise à répondre à plusieurs objectifs essentiels pour améliorer la qualité de l'enseignement et renforcer les compétences des acteurs éducatifs. Parmi ces objectifs on peut noter:</a:t>
            </a:r>
          </a:p>
          <a:p>
            <a:pPr marL="0" indent="0">
              <a:buNone/>
            </a:pPr>
            <a:r>
              <a:rPr lang="fr-FR" sz="1800" b="1" dirty="0"/>
              <a:t>1. </a:t>
            </a:r>
            <a:r>
              <a:rPr lang="fr-FR" sz="1800" b="1" i="1" dirty="0"/>
              <a:t>Renforcer les compétences pédagogiques des enseignants ( mise à jour des connaissances en matière d’approches, de pratique d’enseignement et d’innovations pédagogiques en promouvant des stratégies inclusives et participatives);</a:t>
            </a:r>
            <a:endParaRPr lang="fr-FR" sz="1800" i="1" dirty="0"/>
          </a:p>
          <a:p>
            <a:pPr marL="0" indent="0">
              <a:buNone/>
            </a:pPr>
            <a:r>
              <a:rPr lang="fr-FR" sz="1800" b="1" i="1" dirty="0"/>
              <a:t>2. Adapter les compétences aux réformes éducatives ( en accompagnant et en sensibilisant les enseignants , les administrations et les différents acteurs scolaires dans l’application des réformes instituées principalement en matière d’équité et de qualité);</a:t>
            </a:r>
            <a:endParaRPr lang="fr-FR" sz="1800" i="1" dirty="0"/>
          </a:p>
          <a:p>
            <a:pPr marL="0" indent="0">
              <a:buNone/>
            </a:pPr>
            <a:r>
              <a:rPr lang="fr-FR" sz="1800" b="1" i="1" dirty="0"/>
              <a:t>3. Répondre aux besoins spécifiques des apprenants ( en prise en charge des élèves en difficulté, en promouvant l’inclusion et en intégrant les TICE pour améliorer les expériences d’apprentissage); </a:t>
            </a:r>
          </a:p>
          <a:p>
            <a:pPr marL="0" indent="0">
              <a:buNone/>
            </a:pPr>
            <a:r>
              <a:rPr lang="fr-FR" sz="1800" b="1" i="1" dirty="0"/>
              <a:t>4. Améliorer la gestion et l’administration scolaires ( en formant les inspecteurs, les responsables d’établissements aux nouvelles méthodes de gestion scolaire et renforcer leur compétence en planification, suivi et évaluation des performances scolaires);</a:t>
            </a:r>
            <a:endParaRPr lang="fr-FR" sz="1800" i="1" dirty="0"/>
          </a:p>
          <a:p>
            <a:pPr marL="0" indent="0">
              <a:buNone/>
            </a:pPr>
            <a:endParaRPr lang="fr-FR" sz="1800" b="1" dirty="0"/>
          </a:p>
          <a:p>
            <a:pPr marL="0" indent="0">
              <a:buNone/>
            </a:pPr>
            <a:endParaRPr lang="fr-FR" sz="1800" dirty="0"/>
          </a:p>
        </p:txBody>
      </p:sp>
    </p:spTree>
    <p:extLst>
      <p:ext uri="{BB962C8B-B14F-4D97-AF65-F5344CB8AC3E}">
        <p14:creationId xmlns:p14="http://schemas.microsoft.com/office/powerpoint/2010/main" val="308028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suite</a:t>
            </a:r>
          </a:p>
        </p:txBody>
      </p:sp>
      <p:sp>
        <p:nvSpPr>
          <p:cNvPr id="3" name="Espace réservé du texte 2"/>
          <p:cNvSpPr>
            <a:spLocks noGrp="1"/>
          </p:cNvSpPr>
          <p:nvPr>
            <p:ph type="body" idx="1"/>
          </p:nvPr>
        </p:nvSpPr>
        <p:spPr>
          <a:xfrm>
            <a:off x="838200" y="1454727"/>
            <a:ext cx="10515600" cy="4722236"/>
          </a:xfrm>
        </p:spPr>
        <p:txBody>
          <a:bodyPr>
            <a:normAutofit fontScale="70000" lnSpcReduction="20000"/>
          </a:bodyPr>
          <a:lstStyle/>
          <a:p>
            <a:pPr marL="0" indent="0">
              <a:buNone/>
            </a:pPr>
            <a:endParaRPr lang="fr-FR" sz="3300" b="1" i="1" dirty="0"/>
          </a:p>
          <a:p>
            <a:pPr marL="0" indent="0">
              <a:buNone/>
            </a:pPr>
            <a:r>
              <a:rPr lang="fr-FR" sz="3300" b="1" i="1" dirty="0"/>
              <a:t>5. Promouvoir le développement professionnel continu ( en encourageant la culture d’apprentissage tout au long de la carrière et offrir des opportunités de perfectionnement  à travers des formations en présentiel, à distance ou hybrides);</a:t>
            </a:r>
            <a:endParaRPr lang="fr-FR" sz="3300" i="1" dirty="0"/>
          </a:p>
          <a:p>
            <a:pPr marL="0" indent="0">
              <a:buNone/>
            </a:pPr>
            <a:r>
              <a:rPr lang="fr-FR" sz="3300" b="1" i="1" dirty="0"/>
              <a:t>6. Renforcer l’efficacité du système éducatif ( par la réduction de l’échec scolaire, l’amélioration de la qualité des enseignements, la contribution à la stabilité et à l’attractivité de la profession grâce aux formations valorisantes);</a:t>
            </a:r>
            <a:endParaRPr lang="fr-FR" sz="3300" i="1" dirty="0"/>
          </a:p>
          <a:p>
            <a:pPr marL="0" indent="0">
              <a:buNone/>
            </a:pPr>
            <a:r>
              <a:rPr lang="fr-FR" sz="3300" b="1" i="1" dirty="0"/>
              <a:t>7. Encourager l’innovation et la recherche dans l’éducation (par la résolution des problématiques locales à travers l’initiation des administrateurs et des enseignants sur la recherche-action, les bonnes pratiques éducatives  et les expériences du terrain).</a:t>
            </a:r>
            <a:endParaRPr lang="fr-FR" sz="3300" i="1" dirty="0"/>
          </a:p>
          <a:p>
            <a:r>
              <a:rPr lang="fr-FR" sz="3400" dirty="0"/>
              <a:t>L’atteint de ces objectifs, en matière de formation des ressources humaines, participent largement à l’amélioration de l’efficacité du système éducatif.</a:t>
            </a:r>
          </a:p>
          <a:p>
            <a:endParaRPr lang="fr-FR" dirty="0"/>
          </a:p>
        </p:txBody>
      </p:sp>
    </p:spTree>
    <p:extLst>
      <p:ext uri="{BB962C8B-B14F-4D97-AF65-F5344CB8AC3E}">
        <p14:creationId xmlns:p14="http://schemas.microsoft.com/office/powerpoint/2010/main" val="45325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Etat des lieux Formation Continue en Mauritanie</a:t>
            </a:r>
          </a:p>
        </p:txBody>
      </p:sp>
      <p:sp>
        <p:nvSpPr>
          <p:cNvPr id="3" name="Espace réservé du texte 2"/>
          <p:cNvSpPr>
            <a:spLocks noGrp="1"/>
          </p:cNvSpPr>
          <p:nvPr>
            <p:ph type="body" idx="1"/>
          </p:nvPr>
        </p:nvSpPr>
        <p:spPr/>
        <p:txBody>
          <a:bodyPr>
            <a:normAutofit fontScale="92500" lnSpcReduction="20000"/>
          </a:bodyPr>
          <a:lstStyle/>
          <a:p>
            <a:pPr algn="just"/>
            <a:r>
              <a:rPr lang="fr-FR" sz="1900" dirty="0"/>
              <a:t> La formation continue est instituée par décret N° 97_ 035 du 14 Avril 1997  définissant son contenu pour tous les fonctionnaires et agents contractuels de l’état; </a:t>
            </a:r>
          </a:p>
          <a:p>
            <a:pPr algn="just"/>
            <a:r>
              <a:rPr lang="fr-FR" sz="1900" dirty="0"/>
              <a:t>La formation continue des formateurs est inscrite dans la loi relative à la FTP, et sa mise en œuvre repose sur les Centres de Développement des Compétences (CDC);</a:t>
            </a:r>
            <a:r>
              <a:rPr lang="fr-FR" sz="1900" dirty="0">
                <a:solidFill>
                  <a:prstClr val="black"/>
                </a:solidFill>
              </a:rPr>
              <a:t> </a:t>
            </a:r>
          </a:p>
          <a:p>
            <a:pPr algn="just"/>
            <a:r>
              <a:rPr lang="fr-FR" sz="1900" dirty="0">
                <a:solidFill>
                  <a:prstClr val="black"/>
                </a:solidFill>
              </a:rPr>
              <a:t>Au  MESRS, elle est inscrite dans le domaine de compétence de toutes les structures de formations créées;</a:t>
            </a:r>
          </a:p>
          <a:p>
            <a:pPr lvl="0" algn="just"/>
            <a:r>
              <a:rPr lang="fr-FR" sz="1900" dirty="0">
                <a:solidFill>
                  <a:prstClr val="black"/>
                </a:solidFill>
              </a:rPr>
              <a:t> Au MERSE, la FC relève du domaine de compétence de la DRH par le biais d’un service qui lui est dédié;</a:t>
            </a:r>
          </a:p>
          <a:p>
            <a:pPr algn="just"/>
            <a:r>
              <a:rPr lang="fr-FR" sz="1900" dirty="0"/>
              <a:t>Sur le tas, constat d’une  absence quasi totale d’une offre de FC dans les établissements d’enseignement et de formation;</a:t>
            </a:r>
          </a:p>
          <a:p>
            <a:pPr algn="just"/>
            <a:r>
              <a:rPr lang="fr-FR" sz="1900" dirty="0">
                <a:solidFill>
                  <a:prstClr val="black"/>
                </a:solidFill>
              </a:rPr>
              <a:t>Cependant, certaines actions constatées dénotent d’engagements perceptibles de certains secteurs en faveur de la mise  en œuvre et leur intérêt pour institutionnaliser la FC: </a:t>
            </a:r>
          </a:p>
          <a:p>
            <a:pPr algn="just"/>
            <a:r>
              <a:rPr lang="fr-FR" sz="1900" dirty="0"/>
              <a:t>A titre d’exemple la mise en place, au niveau du MERSE en collaboration avec le Ministère de la transformation numérique,   d’une plateforme numérique dédiée à la FC à distance via le CEFED ajoutée à l’élaboration des TDR relatifs à ses mécanismes de financement et son schéma directeur ( </a:t>
            </a:r>
            <a:r>
              <a:rPr lang="fr-FR" sz="1900" dirty="0" err="1"/>
              <a:t>Paseb</a:t>
            </a:r>
            <a:r>
              <a:rPr lang="fr-FR" sz="1900" dirty="0"/>
              <a:t>, BM);</a:t>
            </a:r>
          </a:p>
          <a:p>
            <a:pPr algn="just"/>
            <a:r>
              <a:rPr lang="fr-FR" sz="1900" dirty="0"/>
              <a:t>Les actions de FC entreprises ces trois dernières années au profit de 5263 instituteurs et plus de 3000 professeurs des disciplines scientifiques ( financements BM, BID) ainsi que des activités de formation visant des cadres de l’administration centrale et des </a:t>
            </a:r>
            <a:r>
              <a:rPr lang="fr-FR" sz="1900" dirty="0" err="1"/>
              <a:t>ENIs</a:t>
            </a:r>
            <a:r>
              <a:rPr lang="fr-FR" sz="1900" dirty="0"/>
              <a:t> ( financement PAIRE, ASEM, Expertise France…) constituent l’expression de mise en œuvre d’actions concrètes de FC;</a:t>
            </a:r>
          </a:p>
          <a:p>
            <a:pPr algn="just">
              <a:buFont typeface="Wingdings" panose="05000000000000000000" pitchFamily="2" charset="2"/>
              <a:buChar char="Ø"/>
            </a:pPr>
            <a:endParaRPr lang="fr-FR" sz="2000" b="1" dirty="0"/>
          </a:p>
        </p:txBody>
      </p:sp>
    </p:spTree>
    <p:extLst>
      <p:ext uri="{BB962C8B-B14F-4D97-AF65-F5344CB8AC3E}">
        <p14:creationId xmlns:p14="http://schemas.microsoft.com/office/powerpoint/2010/main" val="1091557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Suite:</a:t>
            </a:r>
            <a:br>
              <a:rPr lang="fr-FR" dirty="0"/>
            </a:br>
            <a:endParaRPr lang="fr-FR" dirty="0"/>
          </a:p>
        </p:txBody>
      </p:sp>
      <p:sp>
        <p:nvSpPr>
          <p:cNvPr id="3" name="Espace réservé du texte 2"/>
          <p:cNvSpPr>
            <a:spLocks noGrp="1"/>
          </p:cNvSpPr>
          <p:nvPr>
            <p:ph type="body" idx="1"/>
          </p:nvPr>
        </p:nvSpPr>
        <p:spPr/>
        <p:txBody>
          <a:bodyPr>
            <a:normAutofit/>
          </a:bodyPr>
          <a:lstStyle/>
          <a:p>
            <a:pPr marL="0" lvl="0" indent="0">
              <a:buNone/>
            </a:pPr>
            <a:r>
              <a:rPr lang="fr-FR" sz="2600" b="1" i="1" dirty="0"/>
              <a:t>Côté FTP:</a:t>
            </a:r>
          </a:p>
          <a:p>
            <a:pPr lvl="0"/>
            <a:r>
              <a:rPr lang="fr-FR" sz="1800" b="1" dirty="0"/>
              <a:t>Trois  centres de développement des compétences (CDC) </a:t>
            </a:r>
            <a:r>
              <a:rPr lang="fr-FR" sz="1800" dirty="0"/>
              <a:t>ont été créés pour répondre aux besoins spécifiques de secteurs économiques stratégiques :</a:t>
            </a:r>
          </a:p>
          <a:p>
            <a:pPr lvl="1"/>
            <a:r>
              <a:rPr lang="fr-FR" sz="1800" b="1" dirty="0"/>
              <a:t>Industrie</a:t>
            </a:r>
            <a:r>
              <a:rPr lang="fr-FR" sz="1800" dirty="0"/>
              <a:t> : Basé à l’EEFTPI Nouakchott (ancien Lycée Technique de Nouakchott).</a:t>
            </a:r>
          </a:p>
          <a:p>
            <a:pPr lvl="1"/>
            <a:r>
              <a:rPr lang="fr-FR" sz="1800" b="1" dirty="0"/>
              <a:t>Bâtiments et Travaux Publics (BTP) </a:t>
            </a:r>
            <a:r>
              <a:rPr lang="fr-FR" sz="1800" dirty="0"/>
              <a:t>: Localisé à l’EEFTP BTP Nouakchott (ancien CFPP de Nouakchott).</a:t>
            </a:r>
          </a:p>
          <a:p>
            <a:pPr lvl="1">
              <a:spcAft>
                <a:spcPts val="800"/>
              </a:spcAft>
              <a:buSzPts val="1000"/>
              <a:tabLst>
                <a:tab pos="457200" algn="l"/>
              </a:tabLst>
            </a:pPr>
            <a:r>
              <a:rPr lang="fr-FR" sz="1800" b="1" dirty="0"/>
              <a:t>Services :</a:t>
            </a:r>
            <a:r>
              <a:rPr lang="fr-FR" sz="1800" dirty="0"/>
              <a:t> Implanté à l’EEFTPC Nouakchott (ancien Lycée Commercial).</a:t>
            </a:r>
          </a:p>
          <a:p>
            <a:pPr marL="457200" lvl="1" indent="0">
              <a:spcAft>
                <a:spcPts val="800"/>
              </a:spcAft>
              <a:buSzPts val="1000"/>
              <a:buNone/>
              <a:tabLst>
                <a:tab pos="457200" algn="l"/>
              </a:tabLst>
            </a:pPr>
            <a:endParaRPr lang="fr-FR" sz="1800" dirty="0"/>
          </a:p>
          <a:p>
            <a:pPr lvl="1"/>
            <a:endParaRPr lang="fr-FR" sz="1800" dirty="0"/>
          </a:p>
        </p:txBody>
      </p:sp>
    </p:spTree>
    <p:extLst>
      <p:ext uri="{BB962C8B-B14F-4D97-AF65-F5344CB8AC3E}">
        <p14:creationId xmlns:p14="http://schemas.microsoft.com/office/powerpoint/2010/main" val="257356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DBD89-237E-20DE-DF4F-F2AC3BBC645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C5BC4EC-08C6-7E6C-2CAB-528C6EBEB655}"/>
              </a:ext>
            </a:extLst>
          </p:cNvPr>
          <p:cNvSpPr>
            <a:spLocks noGrp="1"/>
          </p:cNvSpPr>
          <p:nvPr>
            <p:ph type="title"/>
          </p:nvPr>
        </p:nvSpPr>
        <p:spPr/>
        <p:txBody>
          <a:bodyPr/>
          <a:lstStyle/>
          <a:p>
            <a:pPr algn="ctr"/>
            <a:r>
              <a:rPr lang="fr-FR" dirty="0"/>
              <a:t>Suite:</a:t>
            </a:r>
            <a:br>
              <a:rPr lang="fr-FR" dirty="0"/>
            </a:br>
            <a:endParaRPr lang="fr-FR" dirty="0"/>
          </a:p>
        </p:txBody>
      </p:sp>
      <p:sp>
        <p:nvSpPr>
          <p:cNvPr id="3" name="Espace réservé du texte 2">
            <a:extLst>
              <a:ext uri="{FF2B5EF4-FFF2-40B4-BE49-F238E27FC236}">
                <a16:creationId xmlns:a16="http://schemas.microsoft.com/office/drawing/2014/main" id="{4AB76E8A-EF76-D665-C366-8DB2D8E370E3}"/>
              </a:ext>
            </a:extLst>
          </p:cNvPr>
          <p:cNvSpPr>
            <a:spLocks noGrp="1"/>
          </p:cNvSpPr>
          <p:nvPr>
            <p:ph type="body" idx="1"/>
          </p:nvPr>
        </p:nvSpPr>
        <p:spPr>
          <a:xfrm>
            <a:off x="838200" y="1032387"/>
            <a:ext cx="10515600" cy="5144576"/>
          </a:xfrm>
        </p:spPr>
        <p:txBody>
          <a:bodyPr>
            <a:normAutofit fontScale="92500" lnSpcReduction="10000"/>
          </a:bodyPr>
          <a:lstStyle/>
          <a:p>
            <a:pPr marL="457200" lvl="1" indent="0">
              <a:spcAft>
                <a:spcPts val="800"/>
              </a:spcAft>
              <a:buSzPts val="1000"/>
              <a:buNone/>
              <a:tabLst>
                <a:tab pos="457200" algn="l"/>
              </a:tabLst>
            </a:pPr>
            <a:r>
              <a:rPr lang="fr-FR" sz="1800" b="1" dirty="0"/>
              <a:t>Au niveau du MESRS:</a:t>
            </a:r>
          </a:p>
          <a:p>
            <a:pPr lvl="1">
              <a:spcAft>
                <a:spcPts val="800"/>
              </a:spcAft>
              <a:buSzPts val="1000"/>
              <a:buFont typeface="Wingdings" panose="05000000000000000000" pitchFamily="2" charset="2"/>
              <a:buChar char="§"/>
              <a:tabLst>
                <a:tab pos="457200" algn="l"/>
              </a:tabLst>
            </a:pPr>
            <a:r>
              <a:rPr lang="fr-FR" sz="2300" b="1" kern="100" dirty="0">
                <a:latin typeface="Calibri" panose="020F0502020204030204" pitchFamily="34" charset="0"/>
                <a:ea typeface="Calibri" panose="020F0502020204030204" pitchFamily="34" charset="0"/>
                <a:cs typeface="Arial" panose="020B0604020202020204" pitchFamily="34" charset="0"/>
              </a:rPr>
              <a:t>La stratégie du MESRS pour 2030 a prévu la mise en place d’un centre de pédagogie universitaire </a:t>
            </a:r>
            <a:r>
              <a:rPr lang="fr-FR" sz="2300" kern="100" dirty="0">
                <a:latin typeface="Calibri" panose="020F0502020204030204" pitchFamily="34" charset="0"/>
                <a:ea typeface="Calibri" panose="020F0502020204030204" pitchFamily="34" charset="0"/>
                <a:cs typeface="Arial" panose="020B0604020202020204" pitchFamily="34" charset="0"/>
              </a:rPr>
              <a:t>pour aider les enseignants à mieux répondre aux besoins académiques des étudiants, contribuant ainsi à améliorer les taux de réussite. </a:t>
            </a:r>
            <a:r>
              <a:rPr lang="fr-FR" sz="2300" b="1" i="1" kern="100" dirty="0">
                <a:latin typeface="Calibri" panose="020F0502020204030204" pitchFamily="34" charset="0"/>
                <a:ea typeface="Calibri" panose="020F0502020204030204" pitchFamily="34" charset="0"/>
                <a:cs typeface="Arial" panose="020B0604020202020204" pitchFamily="34" charset="0"/>
              </a:rPr>
              <a:t>Une subvention de 524 000 euros sur deux ans, accordée par la coopération française, permettra de financer ce projet de mise en place de ce centre;</a:t>
            </a:r>
          </a:p>
          <a:p>
            <a:pPr lvl="1">
              <a:spcAft>
                <a:spcPts val="800"/>
              </a:spcAft>
              <a:buSzPts val="1000"/>
              <a:buFont typeface="Wingdings" panose="05000000000000000000" pitchFamily="2" charset="2"/>
              <a:buChar char="§"/>
              <a:tabLst>
                <a:tab pos="457200" algn="l"/>
              </a:tabLst>
            </a:pPr>
            <a:r>
              <a:rPr lang="fr-FR" sz="2300" kern="100" dirty="0">
                <a:latin typeface="Calibri" panose="020F0502020204030204" pitchFamily="34" charset="0"/>
                <a:ea typeface="Calibri" panose="020F0502020204030204" pitchFamily="34" charset="0"/>
                <a:cs typeface="Arial" panose="020B0604020202020204" pitchFamily="34" charset="0"/>
              </a:rPr>
              <a:t> </a:t>
            </a:r>
            <a:r>
              <a:rPr lang="fr-FR" sz="2300" b="1" kern="100" dirty="0">
                <a:latin typeface="Calibri" panose="020F0502020204030204" pitchFamily="34" charset="0"/>
                <a:ea typeface="Calibri" panose="020F0502020204030204" pitchFamily="34" charset="0"/>
                <a:cs typeface="Arial" panose="020B0604020202020204" pitchFamily="34" charset="0"/>
              </a:rPr>
              <a:t>Le Centre d’Enseignement Multimédia Universitaire (CEMU) de L’Université de Caen-Normandie </a:t>
            </a:r>
            <a:r>
              <a:rPr lang="fr-FR" sz="2300" kern="100" dirty="0">
                <a:latin typeface="Calibri" panose="020F0502020204030204" pitchFamily="34" charset="0"/>
                <a:ea typeface="Calibri" panose="020F0502020204030204" pitchFamily="34" charset="0"/>
                <a:cs typeface="Arial" panose="020B0604020202020204" pitchFamily="34" charset="0"/>
              </a:rPr>
              <a:t>interviendra en tant que partenaire technique.</a:t>
            </a:r>
          </a:p>
          <a:p>
            <a:pPr marL="0" indent="0">
              <a:lnSpc>
                <a:spcPct val="120000"/>
              </a:lnSpc>
              <a:spcBef>
                <a:spcPts val="600"/>
              </a:spcBef>
              <a:buNone/>
            </a:pPr>
            <a:r>
              <a:rPr lang="fr-FR" sz="2300" kern="100" dirty="0">
                <a:latin typeface="Calibri" panose="020F0502020204030204" pitchFamily="34" charset="0"/>
                <a:ea typeface="Calibri" panose="020F0502020204030204" pitchFamily="34" charset="0"/>
                <a:cs typeface="Arial" panose="020B0604020202020204" pitchFamily="34" charset="0"/>
              </a:rPr>
              <a:t>               Ce centre aura pour principales missions : </a:t>
            </a:r>
          </a:p>
          <a:p>
            <a:pPr lvl="1">
              <a:lnSpc>
                <a:spcPct val="115000"/>
              </a:lnSpc>
              <a:spcAft>
                <a:spcPts val="800"/>
              </a:spcAft>
            </a:pPr>
            <a:r>
              <a:rPr lang="fr-FR" sz="1900" b="1" kern="100" dirty="0">
                <a:effectLst/>
                <a:latin typeface="Calibri" panose="020F0502020204030204" pitchFamily="34" charset="0"/>
                <a:ea typeface="Calibri" panose="020F0502020204030204" pitchFamily="34" charset="0"/>
                <a:cs typeface="Arial" panose="020B0604020202020204" pitchFamily="34" charset="0"/>
              </a:rPr>
              <a:t>F</a:t>
            </a:r>
            <a:r>
              <a:rPr lang="fr-FR" sz="1400" b="1" kern="100" dirty="0">
                <a:effectLst/>
                <a:latin typeface="Calibri" panose="020F0502020204030204" pitchFamily="34" charset="0"/>
                <a:ea typeface="DengXian" panose="02010600030101010101" pitchFamily="2" charset="-122"/>
                <a:cs typeface="Arial" panose="020B0604020202020204" pitchFamily="34" charset="0"/>
              </a:rPr>
              <a:t>ormations des enseignants </a:t>
            </a:r>
            <a:r>
              <a:rPr lang="fr-FR" sz="1400" b="1" kern="100" dirty="0">
                <a:latin typeface="Calibri" panose="020F0502020204030204" pitchFamily="34" charset="0"/>
                <a:ea typeface="DengXian" panose="02010600030101010101" pitchFamily="2" charset="-122"/>
                <a:cs typeface="Arial" panose="020B0604020202020204" pitchFamily="34" charset="0"/>
              </a:rPr>
              <a:t>: </a:t>
            </a:r>
            <a:r>
              <a:rPr lang="fr-FR" sz="1400" kern="100" dirty="0">
                <a:effectLst/>
                <a:latin typeface="Calibri" panose="020F0502020204030204" pitchFamily="34" charset="0"/>
                <a:ea typeface="DengXian" panose="02010600030101010101" pitchFamily="2" charset="-122"/>
                <a:cs typeface="Arial" panose="020B0604020202020204" pitchFamily="34" charset="0"/>
              </a:rPr>
              <a:t> Techniques pour rendre les cours plus interactifs</a:t>
            </a:r>
            <a:r>
              <a:rPr lang="fr-FR" sz="1400" kern="100" dirty="0">
                <a:latin typeface="Calibri" panose="020F0502020204030204" pitchFamily="34" charset="0"/>
                <a:ea typeface="DengXian" panose="02010600030101010101" pitchFamily="2" charset="-122"/>
                <a:cs typeface="Arial" panose="020B0604020202020204" pitchFamily="34" charset="0"/>
              </a:rPr>
              <a:t>; l’</a:t>
            </a:r>
            <a:r>
              <a:rPr lang="fr-FR" sz="1400" b="1" kern="100" dirty="0">
                <a:effectLst/>
                <a:latin typeface="Calibri" panose="020F0502020204030204" pitchFamily="34" charset="0"/>
                <a:ea typeface="DengXian" panose="02010600030101010101" pitchFamily="2" charset="-122"/>
                <a:cs typeface="Arial" panose="020B0604020202020204" pitchFamily="34" charset="0"/>
              </a:rPr>
              <a:t>Accompagnement et évaluation des étudiants</a:t>
            </a:r>
            <a:r>
              <a:rPr lang="fr-FR" sz="1400" kern="100" dirty="0">
                <a:effectLst/>
                <a:latin typeface="Calibri" panose="020F0502020204030204" pitchFamily="34" charset="0"/>
                <a:ea typeface="DengXian" panose="02010600030101010101" pitchFamily="2" charset="-122"/>
                <a:cs typeface="Arial" panose="020B0604020202020204" pitchFamily="34" charset="0"/>
              </a:rPr>
              <a:t> : Outils d’encadrement et de suivi; l’</a:t>
            </a:r>
            <a:r>
              <a:rPr lang="fr-FR" sz="1400" b="1" kern="100" dirty="0">
                <a:effectLst/>
                <a:latin typeface="Calibri" panose="020F0502020204030204" pitchFamily="34" charset="0"/>
                <a:ea typeface="DengXian" panose="02010600030101010101" pitchFamily="2" charset="-122"/>
                <a:cs typeface="Arial" panose="020B0604020202020204" pitchFamily="34" charset="0"/>
              </a:rPr>
              <a:t>Intégration du numérique;</a:t>
            </a:r>
          </a:p>
          <a:p>
            <a:pPr lvl="1">
              <a:lnSpc>
                <a:spcPct val="115000"/>
              </a:lnSpc>
              <a:spcAft>
                <a:spcPts val="800"/>
              </a:spcAft>
            </a:pPr>
            <a:r>
              <a:rPr lang="fr-FR" sz="1800" b="1" dirty="0">
                <a:effectLst/>
                <a:latin typeface="Calibri" panose="020F0502020204030204" pitchFamily="34" charset="0"/>
                <a:ea typeface="DengXian" panose="02010600030101010101" pitchFamily="2" charset="-122"/>
                <a:cs typeface="Arial" panose="020B0604020202020204" pitchFamily="34" charset="0"/>
              </a:rPr>
              <a:t>Mise à disposition d'outils numériques : plateformes, applications interactives, support MultiMedia</a:t>
            </a:r>
          </a:p>
          <a:p>
            <a:pPr lvl="1">
              <a:lnSpc>
                <a:spcPct val="115000"/>
              </a:lnSpc>
              <a:spcAft>
                <a:spcPts val="800"/>
              </a:spcAft>
            </a:pPr>
            <a:r>
              <a:rPr lang="fr-FR" sz="1800" b="1" kern="100" dirty="0">
                <a:latin typeface="Calibri" panose="020F0502020204030204" pitchFamily="34" charset="0"/>
                <a:ea typeface="DengXian" panose="02010600030101010101" pitchFamily="2" charset="-122"/>
                <a:cs typeface="Arial" panose="020B0604020202020204" pitchFamily="34" charset="0"/>
              </a:rPr>
              <a:t>Communauté de pratique : favoriser les échanges d’expériences entre enseignants;</a:t>
            </a:r>
          </a:p>
          <a:p>
            <a:pPr lvl="1">
              <a:lnSpc>
                <a:spcPct val="115000"/>
              </a:lnSpc>
              <a:spcAft>
                <a:spcPts val="800"/>
              </a:spcAft>
            </a:pPr>
            <a:r>
              <a:rPr lang="fr-FR" sz="1800" b="1" kern="100" dirty="0">
                <a:effectLst/>
                <a:latin typeface="Calibri" panose="020F0502020204030204" pitchFamily="34" charset="0"/>
                <a:ea typeface="DengXian" panose="02010600030101010101" pitchFamily="2" charset="-122"/>
                <a:cs typeface="Arial" panose="020B0604020202020204" pitchFamily="34" charset="0"/>
              </a:rPr>
              <a:t>Soutien à la recherche et à l’innovation en pédagogie universitaire </a:t>
            </a:r>
            <a:endParaRPr lang="fr-FR" sz="1400" b="1" kern="1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Aft>
                <a:spcPts val="800"/>
              </a:spcAft>
            </a:pPr>
            <a:endParaRPr lang="fr-FR" sz="1800" kern="100" dirty="0">
              <a:effectLst/>
              <a:latin typeface="Calibri" panose="020F0502020204030204" pitchFamily="34" charset="0"/>
              <a:ea typeface="DengXian" panose="02010600030101010101" pitchFamily="2" charset="-122"/>
              <a:cs typeface="Arial" panose="020B0604020202020204" pitchFamily="34" charset="0"/>
            </a:endParaRPr>
          </a:p>
          <a:p>
            <a:pPr>
              <a:lnSpc>
                <a:spcPct val="120000"/>
              </a:lnSpc>
              <a:spcBef>
                <a:spcPts val="600"/>
              </a:spcBef>
            </a:pPr>
            <a:endParaRPr lang="fr-FR" sz="2300" kern="100" dirty="0">
              <a:latin typeface="Calibri" panose="020F0502020204030204" pitchFamily="34" charset="0"/>
              <a:ea typeface="Calibri" panose="020F0502020204030204" pitchFamily="34" charset="0"/>
              <a:cs typeface="Arial" panose="020B0604020202020204" pitchFamily="34" charset="0"/>
            </a:endParaRPr>
          </a:p>
          <a:p>
            <a:pPr lvl="1">
              <a:spcAft>
                <a:spcPts val="800"/>
              </a:spcAft>
              <a:buSzPts val="1000"/>
              <a:tabLst>
                <a:tab pos="457200" algn="l"/>
              </a:tabLst>
            </a:pPr>
            <a:endParaRPr lang="fr-FR" sz="1800" dirty="0"/>
          </a:p>
          <a:p>
            <a:pPr marL="457200" lvl="1" indent="0">
              <a:spcAft>
                <a:spcPts val="800"/>
              </a:spcAft>
              <a:buSzPts val="1000"/>
              <a:buNone/>
              <a:tabLst>
                <a:tab pos="457200" algn="l"/>
              </a:tabLst>
            </a:pPr>
            <a:endParaRPr lang="fr-FR" sz="1800" dirty="0"/>
          </a:p>
          <a:p>
            <a:pPr lvl="1"/>
            <a:endParaRPr lang="fr-FR" sz="1800" dirty="0"/>
          </a:p>
        </p:txBody>
      </p:sp>
    </p:spTree>
    <p:extLst>
      <p:ext uri="{BB962C8B-B14F-4D97-AF65-F5344CB8AC3E}">
        <p14:creationId xmlns:p14="http://schemas.microsoft.com/office/powerpoint/2010/main" val="2571453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br>
              <a:rPr lang="fr-FR" dirty="0"/>
            </a:br>
            <a:br>
              <a:rPr lang="fr-FR" dirty="0"/>
            </a:br>
            <a:r>
              <a:rPr lang="fr-FR" dirty="0"/>
              <a:t>Suite:</a:t>
            </a:r>
            <a:br>
              <a:rPr lang="fr-FR" dirty="0"/>
            </a:br>
            <a:br>
              <a:rPr lang="fr-FR" dirty="0"/>
            </a:br>
            <a:endParaRPr lang="fr-FR" dirty="0"/>
          </a:p>
        </p:txBody>
      </p:sp>
      <p:sp>
        <p:nvSpPr>
          <p:cNvPr id="3" name="Espace réservé du texte 2"/>
          <p:cNvSpPr>
            <a:spLocks noGrp="1"/>
          </p:cNvSpPr>
          <p:nvPr>
            <p:ph type="body" idx="1"/>
          </p:nvPr>
        </p:nvSpPr>
        <p:spPr>
          <a:xfrm>
            <a:off x="419101" y="1690688"/>
            <a:ext cx="11301844" cy="4862512"/>
          </a:xfrm>
        </p:spPr>
        <p:txBody>
          <a:bodyPr>
            <a:normAutofit/>
          </a:bodyPr>
          <a:lstStyle/>
          <a:p>
            <a:pPr lvl="1" algn="just">
              <a:lnSpc>
                <a:spcPct val="107000"/>
              </a:lnSpc>
              <a:spcAft>
                <a:spcPts val="800"/>
              </a:spcAft>
              <a:buSzPts val="1000"/>
              <a:tabLst>
                <a:tab pos="914400" algn="l"/>
              </a:tabLst>
            </a:pPr>
            <a:r>
              <a:rPr lang="fr-FR" sz="2300" b="1" kern="100" dirty="0">
                <a:latin typeface="Calibri" panose="020F0502020204030204" pitchFamily="34" charset="0"/>
                <a:ea typeface="Calibri" panose="020F0502020204030204" pitchFamily="34" charset="0"/>
                <a:cs typeface="Arial" panose="020B0604020202020204" pitchFamily="34" charset="0"/>
              </a:rPr>
              <a:t>Au niveau du MAIO: </a:t>
            </a:r>
          </a:p>
          <a:p>
            <a:pPr lvl="1" algn="just">
              <a:lnSpc>
                <a:spcPct val="107000"/>
              </a:lnSpc>
              <a:spcAft>
                <a:spcPts val="800"/>
              </a:spcAft>
              <a:buSzPts val="1000"/>
              <a:tabLst>
                <a:tab pos="914400" algn="l"/>
              </a:tabLst>
            </a:pPr>
            <a:r>
              <a:rPr lang="fr-FR" sz="2300" kern="100" dirty="0">
                <a:latin typeface="Calibri" panose="020F0502020204030204" pitchFamily="34" charset="0"/>
                <a:ea typeface="Calibri" panose="020F0502020204030204" pitchFamily="34" charset="0"/>
                <a:cs typeface="Arial" panose="020B0604020202020204" pitchFamily="34" charset="0"/>
              </a:rPr>
              <a:t>Les cheikh de </a:t>
            </a:r>
            <a:r>
              <a:rPr lang="fr-FR" sz="2300" kern="100" dirty="0" err="1">
                <a:latin typeface="Calibri" panose="020F0502020204030204" pitchFamily="34" charset="0"/>
                <a:ea typeface="Calibri" panose="020F0502020204030204" pitchFamily="34" charset="0"/>
                <a:cs typeface="Arial" panose="020B0604020202020204" pitchFamily="34" charset="0"/>
              </a:rPr>
              <a:t>Mahdras</a:t>
            </a:r>
            <a:r>
              <a:rPr lang="fr-FR" sz="2300" kern="100" dirty="0">
                <a:latin typeface="Calibri" panose="020F0502020204030204" pitchFamily="34" charset="0"/>
                <a:ea typeface="Calibri" panose="020F0502020204030204" pitchFamily="34" charset="0"/>
                <a:cs typeface="Arial" panose="020B0604020202020204" pitchFamily="34" charset="0"/>
              </a:rPr>
              <a:t> pilotes - qui intègrent de nouvelles disciplines aux programmes classiques suivis dans cet ordre d’enseignement ouvrant ainsi à cette population l’accès aux examens nationaux (du fondamental au supérieur) – et les enseignants du secteur de l’alphabétisation qui n’ont jamais profité de formation initiale pédagogique ont plus que tout autre ordre d’enseignement besoin de formation continue appropriée et même la création d’une structure de FC capable suivre et planifier  l’encadrement nécessaire.</a:t>
            </a:r>
          </a:p>
          <a:p>
            <a:pPr lvl="1" algn="just">
              <a:lnSpc>
                <a:spcPct val="107000"/>
              </a:lnSpc>
              <a:spcAft>
                <a:spcPts val="800"/>
              </a:spcAft>
              <a:buSzPts val="1000"/>
              <a:tabLst>
                <a:tab pos="914400" algn="l"/>
              </a:tabLst>
            </a:pPr>
            <a:r>
              <a:rPr lang="fr-FR" sz="2300" b="1" kern="100" dirty="0">
                <a:latin typeface="Calibri" panose="020F0502020204030204" pitchFamily="34" charset="0"/>
                <a:ea typeface="Calibri" panose="020F0502020204030204" pitchFamily="34" charset="0"/>
                <a:cs typeface="Arial" panose="020B0604020202020204" pitchFamily="34" charset="0"/>
              </a:rPr>
              <a:t>Au niveau du MASEF</a:t>
            </a:r>
            <a:r>
              <a:rPr lang="fr-FR" sz="2300" kern="100" dirty="0">
                <a:latin typeface="Calibri" panose="020F0502020204030204" pitchFamily="34" charset="0"/>
                <a:ea typeface="Calibri" panose="020F0502020204030204" pitchFamily="34" charset="0"/>
                <a:cs typeface="Arial" panose="020B0604020202020204" pitchFamily="34" charset="0"/>
              </a:rPr>
              <a:t>: Création d’un corps de contrôleurs pédagogiques au niveau de l’inspection dont la mission est le suivi-encadrement du personnel du préscolaire.</a:t>
            </a:r>
          </a:p>
        </p:txBody>
      </p:sp>
      <p:sp>
        <p:nvSpPr>
          <p:cNvPr id="4" name="Rectangle 3"/>
          <p:cNvSpPr/>
          <p:nvPr/>
        </p:nvSpPr>
        <p:spPr>
          <a:xfrm>
            <a:off x="1094509" y="2854036"/>
            <a:ext cx="9518073" cy="774507"/>
          </a:xfrm>
          <a:prstGeom prst="rect">
            <a:avLst/>
          </a:prstGeom>
        </p:spPr>
        <p:txBody>
          <a:bodyPr wrap="square">
            <a:spAutoFit/>
          </a:bodyPr>
          <a:lstStyle/>
          <a:p>
            <a:pPr lvl="1">
              <a:lnSpc>
                <a:spcPct val="107000"/>
              </a:lnSpc>
              <a:spcAft>
                <a:spcPts val="800"/>
              </a:spcAft>
              <a:buSzPts val="1000"/>
              <a:tabLst>
                <a:tab pos="914400" algn="l"/>
              </a:tabLst>
            </a:pPr>
            <a:endParaRPr lang="fr-FR" b="1"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endParaRPr lang="fr-FR"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8824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122D6F8DA90046AF265DD55285D509" ma:contentTypeVersion="5" ma:contentTypeDescription="Create a new document." ma:contentTypeScope="" ma:versionID="181b3949a29fe81ecbb07c842980ed70">
  <xsd:schema xmlns:xsd="http://www.w3.org/2001/XMLSchema" xmlns:xs="http://www.w3.org/2001/XMLSchema" xmlns:p="http://schemas.microsoft.com/office/2006/metadata/properties" xmlns:ns3="7fad13d4-0b81-43dd-9e7e-c9c87837d852" targetNamespace="http://schemas.microsoft.com/office/2006/metadata/properties" ma:root="true" ma:fieldsID="2a474d4246aea4d9306aebdc7d27c3b7" ns3:_="">
    <xsd:import namespace="7fad13d4-0b81-43dd-9e7e-c9c87837d852"/>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ad13d4-0b81-43dd-9e7e-c9c87837d852"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CC5A01-E476-4470-9C9E-2738B3256BD5}">
  <ds:schemaRefs>
    <ds:schemaRef ds:uri="http://schemas.microsoft.com/sharepoint/v3/contenttype/forms"/>
  </ds:schemaRefs>
</ds:datastoreItem>
</file>

<file path=customXml/itemProps2.xml><?xml version="1.0" encoding="utf-8"?>
<ds:datastoreItem xmlns:ds="http://schemas.openxmlformats.org/officeDocument/2006/customXml" ds:itemID="{D409B8D9-EF28-46DD-884C-46CCB4F325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ad13d4-0b81-43dd-9e7e-c9c87837d8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EC0E92-7A74-4FFA-AA3C-25FC86FF24AC}">
  <ds:schemaRefs>
    <ds:schemaRef ds:uri="http://purl.org/dc/dcmitype/"/>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7fad13d4-0b81-43dd-9e7e-c9c87837d85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1569</TotalTime>
  <Words>1670</Words>
  <Application>Microsoft Office PowerPoint</Application>
  <PresentationFormat>Grand écran</PresentationFormat>
  <Paragraphs>78</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Courier New</vt:lpstr>
      <vt:lpstr>Wingdings</vt:lpstr>
      <vt:lpstr>Thème Office</vt:lpstr>
      <vt:lpstr>La question enseignante:  focus sur la formation continue</vt:lpstr>
      <vt:lpstr>Contexte et Justification</vt:lpstr>
      <vt:lpstr>Enjeux de la F.C. des Enseignants?</vt:lpstr>
      <vt:lpstr>Objectifs de la FC</vt:lpstr>
      <vt:lpstr>suite</vt:lpstr>
      <vt:lpstr>Etat des lieux Formation Continue en Mauritanie</vt:lpstr>
      <vt:lpstr>Suite: </vt:lpstr>
      <vt:lpstr>Suite: </vt:lpstr>
      <vt:lpstr>  Suite:  </vt:lpstr>
      <vt:lpstr>Défis</vt:lpstr>
      <vt:lpstr>Défis (suite)</vt:lpstr>
      <vt:lpstr>Recommandations de Formation Efficace</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avantages de la formation continue pour les enseignants et les élèves</dc:title>
  <dc:creator>Ee</dc:creator>
  <cp:lastModifiedBy>Hamoud ABEIDERRAHMANE</cp:lastModifiedBy>
  <cp:revision>118</cp:revision>
  <dcterms:created xsi:type="dcterms:W3CDTF">2024-11-17T15:56:11Z</dcterms:created>
  <dcterms:modified xsi:type="dcterms:W3CDTF">2025-02-27T08:06:18Z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0x010100CD122D6F8DA90046AF265DD55285D509</vt:lpwstr>
  </property>
</Properties>
</file>