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424" r:id="rId3"/>
    <p:sldId id="414" r:id="rId4"/>
    <p:sldId id="415" r:id="rId5"/>
    <p:sldId id="416" r:id="rId6"/>
    <p:sldId id="421" r:id="rId7"/>
    <p:sldId id="422" r:id="rId8"/>
    <p:sldId id="423" r:id="rId9"/>
    <p:sldId id="409"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gi Abdel Aziz" initials="NA" lastIdx="1" clrIdx="0">
    <p:extLst>
      <p:ext uri="{19B8F6BF-5375-455C-9EA6-DF929625EA0E}">
        <p15:presenceInfo xmlns:p15="http://schemas.microsoft.com/office/powerpoint/2012/main" userId="6263dfcda870d5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636"/>
    <a:srgbClr val="649B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2-26T12:28:29.080" idx="1">
    <p:pos x="7680" y="3425"/>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146D0-716C-4309-8914-A2EE396B2B18}" type="datetimeFigureOut">
              <a:rPr lang="fr-FR" smtClean="0"/>
              <a:t>27/02/2025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AAE22-0996-475C-86C2-9229FE4413AA}" type="slidenum">
              <a:rPr lang="fr-FR" smtClean="0"/>
              <a:t>‹N°›</a:t>
            </a:fld>
            <a:endParaRPr lang="fr-FR" dirty="0"/>
          </a:p>
        </p:txBody>
      </p:sp>
    </p:spTree>
    <p:extLst>
      <p:ext uri="{BB962C8B-B14F-4D97-AF65-F5344CB8AC3E}">
        <p14:creationId xmlns:p14="http://schemas.microsoft.com/office/powerpoint/2010/main" val="342595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7B377-079C-60CD-BA7B-F50BC8E4598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CA5A7EB-37B7-8AA2-C306-FFC696F08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3ABED4F-CDE7-151C-A9F1-CBA84604DC3F}"/>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5" name="Espace réservé du pied de page 4">
            <a:extLst>
              <a:ext uri="{FF2B5EF4-FFF2-40B4-BE49-F238E27FC236}">
                <a16:creationId xmlns:a16="http://schemas.microsoft.com/office/drawing/2014/main" id="{11A3612A-07E9-405B-F862-FD330E6795F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3B8CCF9-1CFB-37EF-59A2-036EC0085D8D}"/>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100201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5F09FF-ED65-4B67-7997-1A2E5C373F0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6261F74-4FB6-0A10-E46C-E4B97A43074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7F89C9-9F6D-1198-9964-D5E66A1E119D}"/>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5" name="Espace réservé du pied de page 4">
            <a:extLst>
              <a:ext uri="{FF2B5EF4-FFF2-40B4-BE49-F238E27FC236}">
                <a16:creationId xmlns:a16="http://schemas.microsoft.com/office/drawing/2014/main" id="{CE334111-F635-486D-F622-BE7F47C9FFE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CF9417E-81F5-BEF2-ECC5-BDA510EF5D8D}"/>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138285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F3789BF-06A0-D82B-BAC8-541BF87716A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1C14B44-1460-9BBD-C928-DDA17143939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91E163-1360-8E39-A13B-E450C5896A5A}"/>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5" name="Espace réservé du pied de page 4">
            <a:extLst>
              <a:ext uri="{FF2B5EF4-FFF2-40B4-BE49-F238E27FC236}">
                <a16:creationId xmlns:a16="http://schemas.microsoft.com/office/drawing/2014/main" id="{6BB9E462-3F00-7B57-9ABB-35C66375659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56E8590-ABC2-63EC-89FE-0C300F689E8E}"/>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167215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C306F-09DF-7138-5594-2554DADABB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6894DE-7736-8572-AE66-E488C737A64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E390BC-A4CB-3800-7323-72D2E742C701}"/>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5" name="Espace réservé du pied de page 4">
            <a:extLst>
              <a:ext uri="{FF2B5EF4-FFF2-40B4-BE49-F238E27FC236}">
                <a16:creationId xmlns:a16="http://schemas.microsoft.com/office/drawing/2014/main" id="{C3BD0B47-A925-56C9-EA33-B693FCAB73E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22380CA3-92F8-69E6-B9A6-5BB5083AD1D0}"/>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30208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59599-A2F0-91C5-E386-AB4A4F8FB77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B7C80A0-3EE2-F7DA-3A84-4434A2D26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2E22818-88A3-E25D-E771-54307049B9E8}"/>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5" name="Espace réservé du pied de page 4">
            <a:extLst>
              <a:ext uri="{FF2B5EF4-FFF2-40B4-BE49-F238E27FC236}">
                <a16:creationId xmlns:a16="http://schemas.microsoft.com/office/drawing/2014/main" id="{528D2D55-8EA2-6491-F652-0E6ED2EB14E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3F4CFD5-9326-4FD4-CAEB-E0673DC9A09C}"/>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132091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25F772-5329-EA0B-608C-6C8C139377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BCF4D1-A701-ABD5-2A95-87645BE44BD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FEC0B2E-1250-C4F2-F462-7152D2C007C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30990B7-4A6C-0A0B-54F3-D8B6F2909EB5}"/>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6" name="Espace réservé du pied de page 5">
            <a:extLst>
              <a:ext uri="{FF2B5EF4-FFF2-40B4-BE49-F238E27FC236}">
                <a16:creationId xmlns:a16="http://schemas.microsoft.com/office/drawing/2014/main" id="{02FCBDDE-5F37-973E-C082-FC2D1FBD690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5F9CAE37-CCE1-BA42-1201-6568EB25E4BB}"/>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419142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7F5B0-F4B1-64AA-7008-C25A3BFDB7A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35FDFBF-5D5E-90F1-15F9-B25C766EAB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9551144-E451-413E-6345-6CC84975C12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A848512-29E0-7A99-5676-9CFA8BF05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544C0CE-E4A5-0794-7AC0-3C5C3920EF9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40D9D1E-8245-169F-8B58-33D0F5268124}"/>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8" name="Espace réservé du pied de page 7">
            <a:extLst>
              <a:ext uri="{FF2B5EF4-FFF2-40B4-BE49-F238E27FC236}">
                <a16:creationId xmlns:a16="http://schemas.microsoft.com/office/drawing/2014/main" id="{6F1116F3-6152-02BD-A484-BB21C6ECC94E}"/>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F653839B-7F89-E0BC-347F-B60BDB9729F9}"/>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231043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E6BF5-4605-F810-0BC2-C7509257E90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12E92F7-5E7C-725D-BC06-2A466E137A05}"/>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4" name="Espace réservé du pied de page 3">
            <a:extLst>
              <a:ext uri="{FF2B5EF4-FFF2-40B4-BE49-F238E27FC236}">
                <a16:creationId xmlns:a16="http://schemas.microsoft.com/office/drawing/2014/main" id="{A5BEE889-20C6-A8AB-F409-D4DF92CAA951}"/>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9602DE35-6A47-7F12-9F2E-58E66D50B5BE}"/>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17144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CA57FB8-07A6-3667-1AF7-0147E61ECD4A}"/>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3" name="Espace réservé du pied de page 2">
            <a:extLst>
              <a:ext uri="{FF2B5EF4-FFF2-40B4-BE49-F238E27FC236}">
                <a16:creationId xmlns:a16="http://schemas.microsoft.com/office/drawing/2014/main" id="{3526993F-ACA6-F1B3-0BDA-70ACCC82644F}"/>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AE1DE20-495E-D4E8-7428-AC6394F69809}"/>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236885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64C1A-B807-E439-2555-46A4BFAC25A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5CA7F78-7333-D118-A637-169CE3EB4B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AB8CA8D-066E-F2D4-19DE-8FCC1CA16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57DCF3-0C65-D5E7-C6F5-D65AEB7FC863}"/>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6" name="Espace réservé du pied de page 5">
            <a:extLst>
              <a:ext uri="{FF2B5EF4-FFF2-40B4-BE49-F238E27FC236}">
                <a16:creationId xmlns:a16="http://schemas.microsoft.com/office/drawing/2014/main" id="{312DF7F7-4BC0-8A57-9258-DC0E98C438F8}"/>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5EC234E-A12C-C9C9-B383-48E9E30CC8E4}"/>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2277893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16068-BA4D-DEBD-3DAB-05DF452CDA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F22A982-D7D0-3BDE-D30C-E617ED2095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CBB5F93F-2FDA-BB01-72E9-5FF443C37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AE951B-4997-73B1-5CCC-B730406BBE28}"/>
              </a:ext>
            </a:extLst>
          </p:cNvPr>
          <p:cNvSpPr>
            <a:spLocks noGrp="1"/>
          </p:cNvSpPr>
          <p:nvPr>
            <p:ph type="dt" sz="half" idx="10"/>
          </p:nvPr>
        </p:nvSpPr>
        <p:spPr/>
        <p:txBody>
          <a:bodyPr/>
          <a:lstStyle/>
          <a:p>
            <a:fld id="{3C4C20CC-CAA5-4A34-BF11-5E04E2DAA109}" type="datetimeFigureOut">
              <a:rPr lang="fr-FR" smtClean="0"/>
              <a:t>27/02/2025</a:t>
            </a:fld>
            <a:endParaRPr lang="fr-FR" dirty="0"/>
          </a:p>
        </p:txBody>
      </p:sp>
      <p:sp>
        <p:nvSpPr>
          <p:cNvPr id="6" name="Espace réservé du pied de page 5">
            <a:extLst>
              <a:ext uri="{FF2B5EF4-FFF2-40B4-BE49-F238E27FC236}">
                <a16:creationId xmlns:a16="http://schemas.microsoft.com/office/drawing/2014/main" id="{CD808C82-1328-94EA-48B9-196BE8AC3397}"/>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43775CFB-6820-584A-B137-715C8D01C272}"/>
              </a:ext>
            </a:extLst>
          </p:cNvPr>
          <p:cNvSpPr>
            <a:spLocks noGrp="1"/>
          </p:cNvSpPr>
          <p:nvPr>
            <p:ph type="sldNum" sz="quarter" idx="12"/>
          </p:nvPr>
        </p:nvSpPr>
        <p:spPr/>
        <p:txBody>
          <a:bodyPr/>
          <a:lstStyle/>
          <a:p>
            <a:fld id="{B0E05D79-A733-4AD4-AA25-BD07F34243F5}" type="slidenum">
              <a:rPr lang="fr-FR" smtClean="0"/>
              <a:t>‹N°›</a:t>
            </a:fld>
            <a:endParaRPr lang="fr-FR" dirty="0"/>
          </a:p>
        </p:txBody>
      </p:sp>
    </p:spTree>
    <p:extLst>
      <p:ext uri="{BB962C8B-B14F-4D97-AF65-F5344CB8AC3E}">
        <p14:creationId xmlns:p14="http://schemas.microsoft.com/office/powerpoint/2010/main" val="211285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B5E70FD-8C05-A7CF-0EB7-B51F47A858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F9AE71D-C4E2-32A8-3FBD-54EC7C27EC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A42E04-1A7B-6735-8CD8-DCB4DC5B86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C20CC-CAA5-4A34-BF11-5E04E2DAA109}" type="datetimeFigureOut">
              <a:rPr lang="fr-FR" smtClean="0"/>
              <a:t>27/02/2025</a:t>
            </a:fld>
            <a:endParaRPr lang="fr-FR" dirty="0"/>
          </a:p>
        </p:txBody>
      </p:sp>
      <p:sp>
        <p:nvSpPr>
          <p:cNvPr id="5" name="Espace réservé du pied de page 4">
            <a:extLst>
              <a:ext uri="{FF2B5EF4-FFF2-40B4-BE49-F238E27FC236}">
                <a16:creationId xmlns:a16="http://schemas.microsoft.com/office/drawing/2014/main" id="{7CB222B4-6DBF-65B2-EF21-740D48A70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36C99D46-4FA4-9DFF-6963-797198E75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05D79-A733-4AD4-AA25-BD07F34243F5}" type="slidenum">
              <a:rPr lang="fr-FR" smtClean="0"/>
              <a:t>‹N°›</a:t>
            </a:fld>
            <a:endParaRPr lang="fr-FR" dirty="0"/>
          </a:p>
        </p:txBody>
      </p:sp>
    </p:spTree>
    <p:extLst>
      <p:ext uri="{BB962C8B-B14F-4D97-AF65-F5344CB8AC3E}">
        <p14:creationId xmlns:p14="http://schemas.microsoft.com/office/powerpoint/2010/main" val="171233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EE78ED-5C4D-43DE-9F5D-77A02002772F}"/>
              </a:ext>
            </a:extLst>
          </p:cNvPr>
          <p:cNvSpPr txBox="1"/>
          <p:nvPr/>
        </p:nvSpPr>
        <p:spPr>
          <a:xfrm>
            <a:off x="-108857" y="1987184"/>
            <a:ext cx="6902042" cy="2354491"/>
          </a:xfrm>
          <a:prstGeom prst="rect">
            <a:avLst/>
          </a:prstGeom>
          <a:noFill/>
        </p:spPr>
        <p:txBody>
          <a:bodyPr wrap="square" rtlCol="0">
            <a:spAutoFit/>
          </a:bodyPr>
          <a:lstStyle/>
          <a:p>
            <a:pPr algn="ctr"/>
            <a:r>
              <a:rPr lang="fr-FR" sz="2000" b="1" noProof="0" dirty="0">
                <a:effectLst/>
                <a:ea typeface="Calibri" panose="020F0502020204030204" pitchFamily="34" charset="0"/>
              </a:rPr>
              <a:t>Programme National de Développement du secteur de l’Education PNDSE III</a:t>
            </a:r>
          </a:p>
          <a:p>
            <a:pPr algn="ctr"/>
            <a:r>
              <a:rPr lang="fr-FR" sz="2000" dirty="0">
                <a:solidFill>
                  <a:schemeClr val="tx1"/>
                </a:solidFill>
              </a:rPr>
              <a:t>----------------------------- </a:t>
            </a:r>
            <a:r>
              <a:rPr lang="en-US" sz="2000" b="1" dirty="0">
                <a:solidFill>
                  <a:schemeClr val="tx1"/>
                </a:solidFill>
              </a:rPr>
              <a:t>Ξ</a:t>
            </a:r>
            <a:r>
              <a:rPr lang="fr-FR" sz="2000" dirty="0">
                <a:solidFill>
                  <a:schemeClr val="tx1"/>
                </a:solidFill>
              </a:rPr>
              <a:t> ---------------------------- </a:t>
            </a:r>
            <a:r>
              <a:rPr lang="fr-FR" sz="2000" b="1" dirty="0">
                <a:solidFill>
                  <a:schemeClr val="tx1"/>
                </a:solidFill>
              </a:rPr>
              <a:t> </a:t>
            </a:r>
          </a:p>
          <a:p>
            <a:pPr algn="ctr"/>
            <a:r>
              <a:rPr lang="fr-FR" sz="2200" b="1" dirty="0">
                <a:solidFill>
                  <a:srgbClr val="568636"/>
                </a:solidFill>
              </a:rPr>
              <a:t>Revue Annuelle Conjointe </a:t>
            </a:r>
            <a:br>
              <a:rPr lang="fr-FR" sz="2200" b="1" dirty="0">
                <a:solidFill>
                  <a:srgbClr val="568636"/>
                </a:solidFill>
              </a:rPr>
            </a:br>
            <a:r>
              <a:rPr lang="fr-FR" sz="2200" b="1" dirty="0">
                <a:solidFill>
                  <a:srgbClr val="568636"/>
                </a:solidFill>
              </a:rPr>
              <a:t>Février 2025</a:t>
            </a:r>
          </a:p>
          <a:p>
            <a:pPr algn="ctr"/>
            <a:br>
              <a:rPr lang="fr-FR" sz="1500" b="1" dirty="0">
                <a:solidFill>
                  <a:schemeClr val="tx1"/>
                </a:solidFill>
              </a:rPr>
            </a:br>
            <a:r>
              <a:rPr lang="fr-FR" sz="2800" dirty="0">
                <a:solidFill>
                  <a:schemeClr val="tx1"/>
                </a:solidFill>
              </a:rPr>
              <a:t>----------------------------- </a:t>
            </a:r>
            <a:r>
              <a:rPr lang="en-US" sz="2800" b="1" dirty="0">
                <a:solidFill>
                  <a:schemeClr val="tx1"/>
                </a:solidFill>
              </a:rPr>
              <a:t>Ξ</a:t>
            </a:r>
            <a:r>
              <a:rPr lang="fr-FR" sz="2800" dirty="0">
                <a:solidFill>
                  <a:schemeClr val="tx1"/>
                </a:solidFill>
              </a:rPr>
              <a:t> ----------------------------</a:t>
            </a:r>
            <a:endParaRPr lang="fr-FR" sz="2800" b="1" noProof="0" dirty="0"/>
          </a:p>
        </p:txBody>
      </p:sp>
      <p:sp>
        <p:nvSpPr>
          <p:cNvPr id="7" name="Rectangle 3">
            <a:extLst>
              <a:ext uri="{FF2B5EF4-FFF2-40B4-BE49-F238E27FC236}">
                <a16:creationId xmlns:a16="http://schemas.microsoft.com/office/drawing/2014/main" id="{99831DE6-9255-5EF5-BA4F-98C473B6E7D2}"/>
              </a:ext>
            </a:extLst>
          </p:cNvPr>
          <p:cNvSpPr>
            <a:spLocks noChangeArrowheads="1"/>
          </p:cNvSpPr>
          <p:nvPr/>
        </p:nvSpPr>
        <p:spPr bwMode="auto">
          <a:xfrm>
            <a:off x="3748446" y="26890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noProof="0" dirty="0"/>
          </a:p>
        </p:txBody>
      </p:sp>
      <p:pic>
        <p:nvPicPr>
          <p:cNvPr id="4" name="Image 3" descr="Mauritanie - Ministère du Pétrole, de l'Energie et des Mines">
            <a:extLst>
              <a:ext uri="{FF2B5EF4-FFF2-40B4-BE49-F238E27FC236}">
                <a16:creationId xmlns:a16="http://schemas.microsoft.com/office/drawing/2014/main" id="{EC2C3B29-3B45-703F-9DFC-865ED03D9F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329" y="504488"/>
            <a:ext cx="1647712" cy="1469877"/>
          </a:xfrm>
          <a:prstGeom prst="rect">
            <a:avLst/>
          </a:prstGeom>
          <a:noFill/>
          <a:ln>
            <a:noFill/>
          </a:ln>
        </p:spPr>
      </p:pic>
      <p:sp>
        <p:nvSpPr>
          <p:cNvPr id="5" name="ZoneTexte 4">
            <a:extLst>
              <a:ext uri="{FF2B5EF4-FFF2-40B4-BE49-F238E27FC236}">
                <a16:creationId xmlns:a16="http://schemas.microsoft.com/office/drawing/2014/main" id="{7DAEB826-A4F9-D0AA-49E9-9E8207E03C97}"/>
              </a:ext>
            </a:extLst>
          </p:cNvPr>
          <p:cNvSpPr txBox="1"/>
          <p:nvPr/>
        </p:nvSpPr>
        <p:spPr>
          <a:xfrm>
            <a:off x="1072859" y="104378"/>
            <a:ext cx="4328651" cy="400110"/>
          </a:xfrm>
          <a:prstGeom prst="rect">
            <a:avLst/>
          </a:prstGeom>
          <a:noFill/>
        </p:spPr>
        <p:txBody>
          <a:bodyPr wrap="square" rtlCol="0">
            <a:spAutoFit/>
          </a:bodyPr>
          <a:lstStyle/>
          <a:p>
            <a:r>
              <a:rPr lang="fr-FR" sz="2000" b="1" noProof="0" dirty="0"/>
              <a:t>République Islamique de Mauritanie</a:t>
            </a:r>
          </a:p>
        </p:txBody>
      </p:sp>
      <p:pic>
        <p:nvPicPr>
          <p:cNvPr id="10" name="Image 9">
            <a:extLst>
              <a:ext uri="{FF2B5EF4-FFF2-40B4-BE49-F238E27FC236}">
                <a16:creationId xmlns:a16="http://schemas.microsoft.com/office/drawing/2014/main" id="{D76B6FB8-C09C-9CC2-955C-18E68B5380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1931" y="293872"/>
            <a:ext cx="5150069" cy="2633031"/>
          </a:xfrm>
          <a:prstGeom prst="rect">
            <a:avLst/>
          </a:prstGeom>
          <a:ln>
            <a:noFill/>
          </a:ln>
          <a:effectLst>
            <a:softEdge rad="112500"/>
          </a:effectLst>
        </p:spPr>
      </p:pic>
      <p:pic>
        <p:nvPicPr>
          <p:cNvPr id="12" name="Image 11">
            <a:extLst>
              <a:ext uri="{FF2B5EF4-FFF2-40B4-BE49-F238E27FC236}">
                <a16:creationId xmlns:a16="http://schemas.microsoft.com/office/drawing/2014/main" id="{D545D36F-891A-E5CE-C20A-E8E37D7252BE}"/>
              </a:ext>
            </a:extLst>
          </p:cNvPr>
          <p:cNvPicPr>
            <a:picLocks noChangeAspect="1"/>
          </p:cNvPicPr>
          <p:nvPr/>
        </p:nvPicPr>
        <p:blipFill>
          <a:blip r:embed="rId4"/>
          <a:stretch>
            <a:fillRect/>
          </a:stretch>
        </p:blipFill>
        <p:spPr>
          <a:xfrm>
            <a:off x="0" y="5436824"/>
            <a:ext cx="12192000" cy="1421176"/>
          </a:xfrm>
          <a:prstGeom prst="rect">
            <a:avLst/>
          </a:prstGeom>
        </p:spPr>
      </p:pic>
      <p:pic>
        <p:nvPicPr>
          <p:cNvPr id="14" name="Image 13">
            <a:extLst>
              <a:ext uri="{FF2B5EF4-FFF2-40B4-BE49-F238E27FC236}">
                <a16:creationId xmlns:a16="http://schemas.microsoft.com/office/drawing/2014/main" id="{04B5D224-F5D5-1158-A308-449FDD04B29F}"/>
              </a:ext>
            </a:extLst>
          </p:cNvPr>
          <p:cNvPicPr>
            <a:picLocks noChangeAspect="1"/>
          </p:cNvPicPr>
          <p:nvPr/>
        </p:nvPicPr>
        <p:blipFill>
          <a:blip r:embed="rId5"/>
          <a:stretch>
            <a:fillRect/>
          </a:stretch>
        </p:blipFill>
        <p:spPr>
          <a:xfrm>
            <a:off x="7041931" y="2952652"/>
            <a:ext cx="5150069" cy="2778046"/>
          </a:xfrm>
          <a:prstGeom prst="rect">
            <a:avLst/>
          </a:prstGeom>
          <a:ln>
            <a:noFill/>
          </a:ln>
          <a:effectLst>
            <a:softEdge rad="112500"/>
          </a:effectLst>
        </p:spPr>
      </p:pic>
      <p:sp>
        <p:nvSpPr>
          <p:cNvPr id="17" name="ZoneTexte 16">
            <a:extLst>
              <a:ext uri="{FF2B5EF4-FFF2-40B4-BE49-F238E27FC236}">
                <a16:creationId xmlns:a16="http://schemas.microsoft.com/office/drawing/2014/main" id="{45F2A5B9-E672-34D1-B79B-E6A4EC60DB9C}"/>
              </a:ext>
            </a:extLst>
          </p:cNvPr>
          <p:cNvSpPr txBox="1"/>
          <p:nvPr/>
        </p:nvSpPr>
        <p:spPr>
          <a:xfrm>
            <a:off x="368507" y="4222676"/>
            <a:ext cx="6096301" cy="523220"/>
          </a:xfrm>
          <a:prstGeom prst="rect">
            <a:avLst/>
          </a:prstGeom>
          <a:noFill/>
        </p:spPr>
        <p:txBody>
          <a:bodyPr wrap="square" rtlCol="0">
            <a:spAutoFit/>
          </a:bodyPr>
          <a:lstStyle/>
          <a:p>
            <a:pPr algn="ctr"/>
            <a:r>
              <a:rPr lang="fr-FR" sz="2800" b="1" noProof="0" dirty="0">
                <a:solidFill>
                  <a:srgbClr val="C00000"/>
                </a:solidFill>
                <a:effectLst/>
                <a:ea typeface="Calibri" panose="020F0502020204030204" pitchFamily="34" charset="0"/>
              </a:rPr>
              <a:t>Présentation des facteurs favorables,</a:t>
            </a:r>
            <a:endParaRPr lang="fr-FR" sz="2800" b="1" noProof="0" dirty="0">
              <a:solidFill>
                <a:srgbClr val="C00000"/>
              </a:solidFill>
            </a:endParaRPr>
          </a:p>
        </p:txBody>
      </p:sp>
      <p:sp>
        <p:nvSpPr>
          <p:cNvPr id="6" name="ZoneTexte 5">
            <a:extLst>
              <a:ext uri="{FF2B5EF4-FFF2-40B4-BE49-F238E27FC236}">
                <a16:creationId xmlns:a16="http://schemas.microsoft.com/office/drawing/2014/main" id="{4BB8F178-755C-7D34-52F6-9D1F1A505894}"/>
              </a:ext>
            </a:extLst>
          </p:cNvPr>
          <p:cNvSpPr txBox="1"/>
          <p:nvPr/>
        </p:nvSpPr>
        <p:spPr>
          <a:xfrm>
            <a:off x="762717" y="4689195"/>
            <a:ext cx="5479587" cy="1415772"/>
          </a:xfrm>
          <a:prstGeom prst="rect">
            <a:avLst/>
          </a:prstGeom>
          <a:noFill/>
        </p:spPr>
        <p:txBody>
          <a:bodyPr wrap="square">
            <a:spAutoFit/>
          </a:bodyPr>
          <a:lstStyle/>
          <a:p>
            <a:r>
              <a:rPr lang="fr-FR" b="1" i="1" dirty="0">
                <a:solidFill>
                  <a:srgbClr val="0070C0"/>
                </a:solidFill>
              </a:rPr>
              <a:t>Des enseignants qualifiés et compétents au service d'un système éducatif mauritanien performant et équitable</a:t>
            </a:r>
          </a:p>
          <a:p>
            <a:endParaRPr lang="fr-FR" b="1" i="1" dirty="0">
              <a:solidFill>
                <a:srgbClr val="0070C0"/>
              </a:solidFill>
            </a:endParaRPr>
          </a:p>
          <a:p>
            <a:r>
              <a:rPr lang="fr-FR" sz="3200" b="1" dirty="0"/>
              <a:t>Présenté par Nagi Abdel Aziz</a:t>
            </a:r>
            <a:endParaRPr lang="fr-FR" sz="3200" i="1" dirty="0">
              <a:solidFill>
                <a:srgbClr val="0070C0"/>
              </a:solidFill>
            </a:endParaRPr>
          </a:p>
        </p:txBody>
      </p:sp>
      <p:sp>
        <p:nvSpPr>
          <p:cNvPr id="3" name="ZoneTexte 2">
            <a:extLst>
              <a:ext uri="{FF2B5EF4-FFF2-40B4-BE49-F238E27FC236}">
                <a16:creationId xmlns:a16="http://schemas.microsoft.com/office/drawing/2014/main" id="{71CD3EAB-1AAA-B9FE-AA8A-488787488F60}"/>
              </a:ext>
            </a:extLst>
          </p:cNvPr>
          <p:cNvSpPr txBox="1"/>
          <p:nvPr/>
        </p:nvSpPr>
        <p:spPr>
          <a:xfrm>
            <a:off x="5806440" y="2971800"/>
            <a:ext cx="914400" cy="646331"/>
          </a:xfrm>
          <a:prstGeom prst="rect">
            <a:avLst/>
          </a:prstGeom>
          <a:noFill/>
        </p:spPr>
        <p:txBody>
          <a:bodyPr wrap="square" rtlCol="0">
            <a:spAutoFit/>
          </a:bodyPr>
          <a:lstStyle/>
          <a:p>
            <a:endParaRPr lang="fr-FR" dirty="0"/>
          </a:p>
          <a:p>
            <a:endParaRPr lang="fr-FR" dirty="0"/>
          </a:p>
        </p:txBody>
      </p:sp>
    </p:spTree>
    <p:extLst>
      <p:ext uri="{BB962C8B-B14F-4D97-AF65-F5344CB8AC3E}">
        <p14:creationId xmlns:p14="http://schemas.microsoft.com/office/powerpoint/2010/main" val="224034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88E396-8182-0D57-ED42-845D2A328267}"/>
              </a:ext>
            </a:extLst>
          </p:cNvPr>
          <p:cNvSpPr>
            <a:spLocks noGrp="1"/>
          </p:cNvSpPr>
          <p:nvPr>
            <p:ph type="title"/>
          </p:nvPr>
        </p:nvSpPr>
        <p:spPr/>
        <p:txBody>
          <a:bodyPr/>
          <a:lstStyle/>
          <a:p>
            <a:r>
              <a:rPr lang="fr-FR" sz="4400" b="1" dirty="0">
                <a:effectLst/>
                <a:latin typeface="Calibri Light" panose="020F0302020204030204" pitchFamily="34" charset="0"/>
                <a:ea typeface="Times New Roman" panose="02020603050405020304" pitchFamily="18" charset="0"/>
              </a:rPr>
              <a:t>Engagement Politique et Institutionnel :</a:t>
            </a:r>
            <a:br>
              <a:rPr lang="fr-FR" dirty="0">
                <a:effectLst/>
                <a:latin typeface="Times New Roman" panose="02020603050405020304" pitchFamily="18" charset="0"/>
                <a:ea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A53AC00F-5648-D73C-A36C-AC9A02B738DC}"/>
              </a:ext>
            </a:extLst>
          </p:cNvPr>
          <p:cNvSpPr>
            <a:spLocks noGrp="1"/>
          </p:cNvSpPr>
          <p:nvPr>
            <p:ph idx="1"/>
          </p:nvPr>
        </p:nvSpPr>
        <p:spPr/>
        <p:txBody>
          <a:bodyPr>
            <a:normAutofit fontScale="85000" lnSpcReduction="20000"/>
          </a:bodyPr>
          <a:lstStyle/>
          <a:p>
            <a:pPr algn="ctr"/>
            <a:r>
              <a:rPr lang="fr-FR" sz="2000"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3800" b="1" i="1" dirty="0">
                <a:effectLst/>
                <a:latin typeface="Calibri Light" panose="020F0302020204030204" pitchFamily="34" charset="0"/>
                <a:ea typeface="Times New Roman" panose="02020603050405020304" pitchFamily="18" charset="0"/>
                <a:cs typeface="Times New Roman" panose="02020603050405020304" pitchFamily="18" charset="0"/>
              </a:rPr>
              <a:t>Existence de </a:t>
            </a:r>
            <a:r>
              <a:rPr lang="fr-FR" sz="3800" b="1" i="1" dirty="0">
                <a:latin typeface="Calibri Light" panose="020F0302020204030204" pitchFamily="34" charset="0"/>
                <a:ea typeface="Times New Roman" panose="02020603050405020304" pitchFamily="18" charset="0"/>
                <a:cs typeface="Times New Roman" panose="02020603050405020304" pitchFamily="18" charset="0"/>
              </a:rPr>
              <a:t>une</a:t>
            </a:r>
            <a:r>
              <a:rPr lang="fr-FR" sz="3800" b="1" i="1" dirty="0">
                <a:effectLst/>
                <a:latin typeface="Calibri Light" panose="020F0302020204030204" pitchFamily="34" charset="0"/>
                <a:ea typeface="Times New Roman" panose="02020603050405020304" pitchFamily="18" charset="0"/>
                <a:cs typeface="Times New Roman" panose="02020603050405020304" pitchFamily="18" charset="0"/>
              </a:rPr>
              <a:t> volonté politique :</a:t>
            </a:r>
            <a:endParaRPr lang="fr-F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SzPts val="1000"/>
              <a:buFont typeface="Courier New" panose="02070309020205020404" pitchFamily="49" charset="0"/>
              <a:buChar char="o"/>
              <a:tabLst>
                <a:tab pos="914400" algn="l"/>
              </a:tabLst>
            </a:pPr>
            <a:r>
              <a:rPr lang="fr-FR" sz="3800" b="1" i="1" dirty="0">
                <a:effectLst/>
                <a:latin typeface="Calibri Light" panose="020F0302020204030204" pitchFamily="34" charset="0"/>
                <a:ea typeface="Times New Roman" panose="02020603050405020304" pitchFamily="18" charset="0"/>
                <a:cs typeface="Times New Roman" panose="02020603050405020304" pitchFamily="18" charset="0"/>
              </a:rPr>
              <a:t>Mise en œuvre d’une loi d’orientation qui détermine les finalités, les objectifs et les grandes orientations à entreprendre pour rendre le système d’enseignement performant (les réformes éducatives) ;</a:t>
            </a:r>
            <a:endParaRPr lang="fr-F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SzPts val="1000"/>
              <a:buFont typeface="Courier New" panose="02070309020205020404" pitchFamily="49" charset="0"/>
              <a:buChar char="o"/>
              <a:tabLst>
                <a:tab pos="914400" algn="l"/>
              </a:tabLst>
            </a:pPr>
            <a:r>
              <a:rPr lang="fr-FR" sz="3800" b="1" i="1" dirty="0">
                <a:effectLst/>
                <a:latin typeface="Calibri Light" panose="020F0302020204030204" pitchFamily="34" charset="0"/>
                <a:ea typeface="Times New Roman" panose="02020603050405020304" pitchFamily="18" charset="0"/>
                <a:cs typeface="Times New Roman" panose="02020603050405020304" pitchFamily="18" charset="0"/>
              </a:rPr>
              <a:t>Création de la CNC et son opérationnalisation ;</a:t>
            </a:r>
            <a:endParaRPr lang="fr-F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3800" b="1" i="1" dirty="0">
                <a:effectLst/>
                <a:latin typeface="Calibri Light" panose="020F0302020204030204" pitchFamily="34" charset="0"/>
                <a:ea typeface="Times New Roman" panose="02020603050405020304" pitchFamily="18" charset="0"/>
                <a:cs typeface="Times New Roman" panose="02020603050405020304" pitchFamily="18" charset="0"/>
              </a:rPr>
              <a:t>Instauration d’une école républicaine comme gage d’équité et de cohésion sociale ;</a:t>
            </a:r>
            <a:endParaRPr lang="fr-F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3800" b="1" i="1" dirty="0">
                <a:effectLst/>
                <a:latin typeface="Calibri Light" panose="020F0302020204030204" pitchFamily="34" charset="0"/>
                <a:ea typeface="Times New Roman" panose="02020603050405020304" pitchFamily="18" charset="0"/>
                <a:cs typeface="Times New Roman" panose="02020603050405020304" pitchFamily="18" charset="0"/>
              </a:rPr>
              <a:t>Soutien des institutions internationales et des ONG</a:t>
            </a:r>
            <a:endParaRPr lang="fr-F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a:r>
              <a:rPr lang="fr-FR" sz="1600" b="1" i="1" dirty="0">
                <a:effectLst/>
                <a:latin typeface="Calibri Light" panose="020F03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428141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75CF4-A7ED-29B2-C0B8-04AADF3BF96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1A5ADB4-4631-0E66-48D1-174589EBB8C3}"/>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D2291584-D8B5-B258-8708-559E59F87AB1}"/>
              </a:ext>
            </a:extLst>
          </p:cNvPr>
          <p:cNvSpPr txBox="1"/>
          <p:nvPr/>
        </p:nvSpPr>
        <p:spPr>
          <a:xfrm>
            <a:off x="0" y="0"/>
            <a:ext cx="12192000" cy="1077218"/>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effectLst/>
                <a:uLnTx/>
                <a:uFillTx/>
                <a:latin typeface="Calibri" panose="020F0502020204030204"/>
                <a:ea typeface="+mn-ea"/>
                <a:cs typeface="+mn-cs"/>
              </a:rPr>
              <a:t>Les Facteurs favorables : conditions de réussite de la réforme prioritaire </a:t>
            </a:r>
          </a:p>
        </p:txBody>
      </p:sp>
      <p:sp>
        <p:nvSpPr>
          <p:cNvPr id="4" name="Espace réservé du contenu 2">
            <a:extLst>
              <a:ext uri="{FF2B5EF4-FFF2-40B4-BE49-F238E27FC236}">
                <a16:creationId xmlns:a16="http://schemas.microsoft.com/office/drawing/2014/main" id="{B537799C-835C-2ACF-2D28-C3611B0ECBEA}"/>
              </a:ext>
            </a:extLst>
          </p:cNvPr>
          <p:cNvSpPr txBox="1">
            <a:spLocks/>
          </p:cNvSpPr>
          <p:nvPr/>
        </p:nvSpPr>
        <p:spPr>
          <a:xfrm>
            <a:off x="701040" y="1405001"/>
            <a:ext cx="10515600" cy="435133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4200" dirty="0"/>
              <a:t>Les facteurs favorables font référence à quatre (4) domaines essentiels à la performance du système éducatif et susceptibles de soutenir et contribuer au succès des réformes éducatives:</a:t>
            </a:r>
          </a:p>
          <a:p>
            <a:pPr marL="514350" indent="-514350" algn="just">
              <a:buFont typeface="Arial" panose="020B0604020202020204" pitchFamily="34" charset="0"/>
              <a:buAutoNum type="arabicPeriod"/>
            </a:pPr>
            <a:r>
              <a:rPr lang="fr-FR" sz="4200" dirty="0"/>
              <a:t>Données et éléments probants </a:t>
            </a:r>
          </a:p>
          <a:p>
            <a:pPr marL="514350" indent="-514350" algn="just">
              <a:buFont typeface="Arial" panose="020B0604020202020204" pitchFamily="34" charset="0"/>
              <a:buAutoNum type="arabicPeriod"/>
            </a:pPr>
            <a:r>
              <a:rPr lang="fr-FR" sz="4400" dirty="0"/>
              <a:t>Planification, politique et suivi sectoriel intégrant la notion de d’inclusion </a:t>
            </a:r>
          </a:p>
          <a:p>
            <a:pPr marL="514350" indent="-514350" algn="just">
              <a:buFont typeface="Arial" panose="020B0604020202020204" pitchFamily="34" charset="0"/>
              <a:buAutoNum type="arabicPeriod"/>
            </a:pPr>
            <a:r>
              <a:rPr lang="fr-FR" sz="4400" dirty="0"/>
              <a:t>Coordination sectorielle </a:t>
            </a:r>
          </a:p>
          <a:p>
            <a:pPr marL="514350" indent="-514350" algn="just">
              <a:buFont typeface="Arial" panose="020B0604020202020204" pitchFamily="34" charset="0"/>
              <a:buAutoNum type="arabicPeriod"/>
            </a:pPr>
            <a:r>
              <a:rPr lang="fr-FR" sz="4400" dirty="0"/>
              <a:t>Volume, équité et efficience des dépenses publiques d’éducation</a:t>
            </a:r>
            <a:endParaRPr lang="fr-FR" dirty="0"/>
          </a:p>
          <a:p>
            <a:pPr marL="514350" indent="-514350">
              <a:buFont typeface="Arial" panose="020B0604020202020204" pitchFamily="34" charset="0"/>
              <a:buAutoNum type="arabicPeriod"/>
            </a:pPr>
            <a:endParaRPr lang="fr-FR" dirty="0"/>
          </a:p>
        </p:txBody>
      </p:sp>
    </p:spTree>
    <p:extLst>
      <p:ext uri="{BB962C8B-B14F-4D97-AF65-F5344CB8AC3E}">
        <p14:creationId xmlns:p14="http://schemas.microsoft.com/office/powerpoint/2010/main" val="371780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FD3AE-6451-A578-7DBB-C7A9546097A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CA60B8A-3D66-16C3-510D-E4B80E971CA3}"/>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C3DA2FC5-AB54-34E3-868C-69B0AAB6DAF3}"/>
              </a:ext>
            </a:extLst>
          </p:cNvPr>
          <p:cNvSpPr txBox="1"/>
          <p:nvPr/>
        </p:nvSpPr>
        <p:spPr>
          <a:xfrm>
            <a:off x="0" y="0"/>
            <a:ext cx="12192000" cy="1077218"/>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effectLst/>
                <a:uLnTx/>
                <a:uFillTx/>
                <a:latin typeface="Calibri" panose="020F0502020204030204"/>
                <a:ea typeface="+mn-ea"/>
                <a:cs typeface="+mn-cs"/>
              </a:rPr>
              <a:t>Mesures préconisées dans le Pacte de Partenariat pour améliorer les facteurs favorables</a:t>
            </a:r>
          </a:p>
        </p:txBody>
      </p:sp>
      <p:sp>
        <p:nvSpPr>
          <p:cNvPr id="4" name="Espace réservé du contenu 2">
            <a:extLst>
              <a:ext uri="{FF2B5EF4-FFF2-40B4-BE49-F238E27FC236}">
                <a16:creationId xmlns:a16="http://schemas.microsoft.com/office/drawing/2014/main" id="{3BA4BB3F-1B9B-70E8-ACB9-AC4261DB90A3}"/>
              </a:ext>
            </a:extLst>
          </p:cNvPr>
          <p:cNvSpPr txBox="1">
            <a:spLocks/>
          </p:cNvSpPr>
          <p:nvPr/>
        </p:nvSpPr>
        <p:spPr>
          <a:xfrm>
            <a:off x="518160" y="1077218"/>
            <a:ext cx="10920984"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fr-FR" b="1" dirty="0">
                <a:solidFill>
                  <a:schemeClr val="accent1">
                    <a:lumMod val="50000"/>
                  </a:schemeClr>
                </a:solidFill>
              </a:rPr>
              <a:t>1. Données et éléments probants </a:t>
            </a:r>
          </a:p>
          <a:p>
            <a:pPr algn="just">
              <a:lnSpc>
                <a:spcPct val="120000"/>
              </a:lnSpc>
            </a:pPr>
            <a:r>
              <a:rPr lang="fr-FR" sz="2000" dirty="0"/>
              <a:t>Déclinaison du SIGE/SIRAGE aux niveaux déconcentrés et renforcement des capacités et des compétences techniques des services déconcentrés (DREN, IDEN, établissements scolaires) pour son utilisation</a:t>
            </a:r>
          </a:p>
          <a:p>
            <a:pPr algn="just">
              <a:lnSpc>
                <a:spcPct val="120000"/>
              </a:lnSpc>
            </a:pPr>
            <a:r>
              <a:rPr lang="fr-FR" sz="2000" dirty="0"/>
              <a:t>Amélioration du pilotage et de la gestion de la qualité par les services déconcentrés pour concevoir des plans de remédiation scolaire à l’attention des élèves les plus vulnérables et des projets d’établissement </a:t>
            </a:r>
          </a:p>
          <a:p>
            <a:pPr algn="just">
              <a:lnSpc>
                <a:spcPct val="120000"/>
              </a:lnSpc>
            </a:pPr>
            <a:r>
              <a:rPr lang="fr-FR" sz="2000" dirty="0"/>
              <a:t>Application effective de la carte scolaire pour compléter les écoles primaires et permettre la transition vers le collège </a:t>
            </a:r>
          </a:p>
          <a:p>
            <a:pPr algn="just">
              <a:lnSpc>
                <a:spcPct val="120000"/>
              </a:lnSpc>
            </a:pPr>
            <a:r>
              <a:rPr lang="fr-FR" sz="2000" dirty="0"/>
              <a:t>Mise en place d’un système d’évaluation des apprentissages des élèves à fréquence régulière dans une optique de remédiation et afin de prévenir l’abandon</a:t>
            </a:r>
          </a:p>
        </p:txBody>
      </p:sp>
    </p:spTree>
    <p:extLst>
      <p:ext uri="{BB962C8B-B14F-4D97-AF65-F5344CB8AC3E}">
        <p14:creationId xmlns:p14="http://schemas.microsoft.com/office/powerpoint/2010/main" val="134623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B228A-6725-FFE4-E384-AC500B62354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2F5B099-8645-0134-4E9A-0E125C2AF4D1}"/>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7D1453B5-D5AC-AEEC-1B89-3106114ED58C}"/>
              </a:ext>
            </a:extLst>
          </p:cNvPr>
          <p:cNvSpPr txBox="1"/>
          <p:nvPr/>
        </p:nvSpPr>
        <p:spPr>
          <a:xfrm>
            <a:off x="0" y="0"/>
            <a:ext cx="12192000" cy="1077218"/>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effectLst/>
                <a:uLnTx/>
                <a:uFillTx/>
                <a:latin typeface="Calibri" panose="020F0502020204030204"/>
                <a:ea typeface="+mn-ea"/>
                <a:cs typeface="+mn-cs"/>
              </a:rPr>
              <a:t>Mesures préconisées dans le Pacte de Partenariat pour améliorer les facteurs favorables</a:t>
            </a:r>
          </a:p>
        </p:txBody>
      </p:sp>
      <p:sp>
        <p:nvSpPr>
          <p:cNvPr id="4" name="Espace réservé du contenu 2">
            <a:extLst>
              <a:ext uri="{FF2B5EF4-FFF2-40B4-BE49-F238E27FC236}">
                <a16:creationId xmlns:a16="http://schemas.microsoft.com/office/drawing/2014/main" id="{EC88F473-1FA6-7D61-7710-E47482C7427A}"/>
              </a:ext>
            </a:extLst>
          </p:cNvPr>
          <p:cNvSpPr txBox="1">
            <a:spLocks/>
          </p:cNvSpPr>
          <p:nvPr/>
        </p:nvSpPr>
        <p:spPr>
          <a:xfrm>
            <a:off x="609600" y="1321602"/>
            <a:ext cx="10710672" cy="459572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Font typeface="Arial" panose="020B0604020202020204" pitchFamily="34" charset="0"/>
              <a:buNone/>
            </a:pPr>
            <a:r>
              <a:rPr lang="fr-FR" sz="3000" b="1" dirty="0">
                <a:solidFill>
                  <a:schemeClr val="accent1">
                    <a:lumMod val="50000"/>
                  </a:schemeClr>
                </a:solidFill>
              </a:rPr>
              <a:t>2. Planification, politique et suivi sectoriel intégrant la notion de l’inclusion</a:t>
            </a:r>
          </a:p>
          <a:p>
            <a:pPr algn="just"/>
            <a:r>
              <a:rPr lang="fr-FR" dirty="0"/>
              <a:t>Mise en place de processus de planification concertée, impliquant les directions techniques et les services déconcentrés </a:t>
            </a:r>
          </a:p>
          <a:p>
            <a:pPr algn="just"/>
            <a:r>
              <a:rPr lang="fr-FR" dirty="0"/>
              <a:t>Mise en place de mécanismes de suivi qui assure la disponibilité d’une information exhaustive et comparable entre les ans pour permette un suivi cohérent de l’exécution technique et financière de la politique sectorielle</a:t>
            </a:r>
          </a:p>
          <a:p>
            <a:pPr algn="just"/>
            <a:r>
              <a:rPr lang="fr-FR" dirty="0"/>
              <a:t>Déclinaison de la planification au niveau régional à travers la mise en place de Plans de développement régionaux (PDR)</a:t>
            </a:r>
          </a:p>
          <a:p>
            <a:pPr algn="just"/>
            <a:r>
              <a:rPr lang="fr-FR" dirty="0"/>
              <a:t>Formalisation d’une stratégie genre, déclinée au niveau régional dans les PDR</a:t>
            </a:r>
          </a:p>
        </p:txBody>
      </p:sp>
    </p:spTree>
    <p:extLst>
      <p:ext uri="{BB962C8B-B14F-4D97-AF65-F5344CB8AC3E}">
        <p14:creationId xmlns:p14="http://schemas.microsoft.com/office/powerpoint/2010/main" val="85690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F91D5-FE80-4D15-65F7-E227DA7AEB0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BC3DC94-10C9-C833-CC5E-4F9947E11FD0}"/>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7B76D299-A2B6-5698-8B63-B528F2CD62CC}"/>
              </a:ext>
            </a:extLst>
          </p:cNvPr>
          <p:cNvSpPr txBox="1"/>
          <p:nvPr/>
        </p:nvSpPr>
        <p:spPr>
          <a:xfrm>
            <a:off x="0" y="0"/>
            <a:ext cx="12192000" cy="1077218"/>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effectLst/>
                <a:uLnTx/>
                <a:uFillTx/>
                <a:latin typeface="Calibri" panose="020F0502020204030204"/>
                <a:ea typeface="+mn-ea"/>
                <a:cs typeface="+mn-cs"/>
              </a:rPr>
              <a:t>Mesures préconisées dans le Pacte de Partenariat pour améliorer les facteurs favorables</a:t>
            </a:r>
          </a:p>
        </p:txBody>
      </p:sp>
      <p:sp>
        <p:nvSpPr>
          <p:cNvPr id="4" name="Espace réservé du contenu 2">
            <a:extLst>
              <a:ext uri="{FF2B5EF4-FFF2-40B4-BE49-F238E27FC236}">
                <a16:creationId xmlns:a16="http://schemas.microsoft.com/office/drawing/2014/main" id="{E3C804D1-0F42-B4CE-0321-8909939B4FA4}"/>
              </a:ext>
            </a:extLst>
          </p:cNvPr>
          <p:cNvSpPr txBox="1">
            <a:spLocks/>
          </p:cNvSpPr>
          <p:nvPr/>
        </p:nvSpPr>
        <p:spPr>
          <a:xfrm>
            <a:off x="509016" y="1176454"/>
            <a:ext cx="11021568" cy="4740870"/>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Font typeface="Arial" panose="020B0604020202020204" pitchFamily="34" charset="0"/>
              <a:buNone/>
            </a:pPr>
            <a:r>
              <a:rPr lang="fr-FR" sz="7000" b="1" dirty="0">
                <a:solidFill>
                  <a:schemeClr val="accent1">
                    <a:lumMod val="50000"/>
                  </a:schemeClr>
                </a:solidFill>
              </a:rPr>
              <a:t>3. Coordination sectorielle</a:t>
            </a:r>
          </a:p>
          <a:p>
            <a:pPr algn="just"/>
            <a:r>
              <a:rPr lang="fr-FR" sz="5500" dirty="0"/>
              <a:t>Réviser les mécanismes de coordination et de dialogue sectoriels au niveau central (GLPE) pour une meilleure représentativité des ministères sectoriels et autres départements intervenant dans l’éducation</a:t>
            </a:r>
          </a:p>
          <a:p>
            <a:pPr algn="just"/>
            <a:r>
              <a:rPr lang="fr-FR" sz="5500" dirty="0"/>
              <a:t>Mettre en place des mécanismes de coordination et de dialogue au niveau des DREN, avec les PDR comme cadre de dialogue </a:t>
            </a:r>
          </a:p>
          <a:p>
            <a:pPr algn="just"/>
            <a:r>
              <a:rPr lang="fr-FR" sz="5500" dirty="0"/>
              <a:t>Formuler un Protocole de Financement Concerté entre le Gouvernement, les PTF et la société civile pour améliorer l’harmonisation des procédures entre les PTF et promouvoir un meilleur alignement aux institutions et procédures nationales</a:t>
            </a:r>
          </a:p>
          <a:p>
            <a:pPr algn="just"/>
            <a:r>
              <a:rPr lang="fr-FR" sz="5500" dirty="0"/>
              <a:t>Penser des modes opératoires communs pour permettre une déconcentration des ressources vers les acteurs du système éducatif </a:t>
            </a:r>
          </a:p>
        </p:txBody>
      </p:sp>
    </p:spTree>
    <p:extLst>
      <p:ext uri="{BB962C8B-B14F-4D97-AF65-F5344CB8AC3E}">
        <p14:creationId xmlns:p14="http://schemas.microsoft.com/office/powerpoint/2010/main" val="79567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7A553-BA21-1870-D069-A756125EFB2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EC6340A-E672-0E62-A78B-9ADC90438704}"/>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25104315-EA00-2549-2DCE-5FF76B3D0E6C}"/>
              </a:ext>
            </a:extLst>
          </p:cNvPr>
          <p:cNvSpPr txBox="1"/>
          <p:nvPr/>
        </p:nvSpPr>
        <p:spPr>
          <a:xfrm>
            <a:off x="0" y="0"/>
            <a:ext cx="12192000" cy="1077218"/>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effectLst/>
                <a:uLnTx/>
                <a:uFillTx/>
                <a:latin typeface="Calibri" panose="020F0502020204030204"/>
                <a:ea typeface="+mn-ea"/>
                <a:cs typeface="+mn-cs"/>
              </a:rPr>
              <a:t>Mesures préconisées dans le Pacte de Partenariat pour améliorer les facteurs favorables</a:t>
            </a:r>
          </a:p>
        </p:txBody>
      </p:sp>
      <p:sp>
        <p:nvSpPr>
          <p:cNvPr id="4" name="Espace réservé du contenu 2">
            <a:extLst>
              <a:ext uri="{FF2B5EF4-FFF2-40B4-BE49-F238E27FC236}">
                <a16:creationId xmlns:a16="http://schemas.microsoft.com/office/drawing/2014/main" id="{AB299832-6773-C79F-4184-62B0D90A0A43}"/>
              </a:ext>
            </a:extLst>
          </p:cNvPr>
          <p:cNvSpPr txBox="1">
            <a:spLocks/>
          </p:cNvSpPr>
          <p:nvPr/>
        </p:nvSpPr>
        <p:spPr>
          <a:xfrm>
            <a:off x="591312" y="1321602"/>
            <a:ext cx="10811256" cy="4595722"/>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fr-FR" sz="3600" b="1" dirty="0">
                <a:solidFill>
                  <a:schemeClr val="accent1">
                    <a:lumMod val="50000"/>
                  </a:schemeClr>
                </a:solidFill>
              </a:rPr>
              <a:t>4. Volume, équité et efficacité des financements</a:t>
            </a:r>
          </a:p>
          <a:p>
            <a:pPr algn="just">
              <a:lnSpc>
                <a:spcPct val="120000"/>
              </a:lnSpc>
            </a:pPr>
            <a:r>
              <a:rPr lang="fr-FR" sz="3600" dirty="0"/>
              <a:t>Formaliser une méthodologie de calcul des dépenses de l’éducation sur budget de l’Etat pour assurer un suivi cohérent et uniformisé entre les ans</a:t>
            </a:r>
          </a:p>
          <a:p>
            <a:pPr algn="just">
              <a:lnSpc>
                <a:spcPct val="120000"/>
              </a:lnSpc>
            </a:pPr>
            <a:r>
              <a:rPr lang="fr-FR" sz="3600" dirty="0"/>
              <a:t>Présenter en GLPE et lors des revues sectorielles les dépenses d’éducation et leur niveau d’exécution </a:t>
            </a:r>
          </a:p>
          <a:p>
            <a:pPr algn="just">
              <a:lnSpc>
                <a:spcPct val="120000"/>
              </a:lnSpc>
            </a:pPr>
            <a:r>
              <a:rPr lang="fr-FR" sz="3600" dirty="0"/>
              <a:t>Plaider en faveur de la mobilisation de financements additionnels pour le MERSE, en particulier en ce qui concerne les dépenses d’investissement</a:t>
            </a:r>
          </a:p>
          <a:p>
            <a:pPr algn="just">
              <a:lnSpc>
                <a:spcPct val="120000"/>
              </a:lnSpc>
            </a:pPr>
            <a:endParaRPr lang="fr-FR" sz="3600" b="1" dirty="0">
              <a:solidFill>
                <a:schemeClr val="accent1">
                  <a:lumMod val="50000"/>
                </a:schemeClr>
              </a:solidFill>
            </a:endParaRPr>
          </a:p>
        </p:txBody>
      </p:sp>
    </p:spTree>
    <p:extLst>
      <p:ext uri="{BB962C8B-B14F-4D97-AF65-F5344CB8AC3E}">
        <p14:creationId xmlns:p14="http://schemas.microsoft.com/office/powerpoint/2010/main" val="260605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542FB-B496-7595-1436-4148F0FB6E0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EF3FEB8-3BEE-0A3B-3B97-1B382B75A797}"/>
              </a:ext>
            </a:extLst>
          </p:cNvPr>
          <p:cNvPicPr>
            <a:picLocks noChangeAspect="1"/>
          </p:cNvPicPr>
          <p:nvPr/>
        </p:nvPicPr>
        <p:blipFill>
          <a:blip r:embed="rId2"/>
          <a:stretch>
            <a:fillRect/>
          </a:stretch>
        </p:blipFill>
        <p:spPr>
          <a:xfrm>
            <a:off x="0" y="5917324"/>
            <a:ext cx="12192000" cy="940676"/>
          </a:xfrm>
          <a:prstGeom prst="rect">
            <a:avLst/>
          </a:prstGeom>
        </p:spPr>
      </p:pic>
      <p:sp>
        <p:nvSpPr>
          <p:cNvPr id="3" name="ZoneTexte 2">
            <a:extLst>
              <a:ext uri="{FF2B5EF4-FFF2-40B4-BE49-F238E27FC236}">
                <a16:creationId xmlns:a16="http://schemas.microsoft.com/office/drawing/2014/main" id="{DE9DF140-D0AA-3CAC-2795-BFEED4C21FEF}"/>
              </a:ext>
            </a:extLst>
          </p:cNvPr>
          <p:cNvSpPr txBox="1"/>
          <p:nvPr/>
        </p:nvSpPr>
        <p:spPr>
          <a:xfrm>
            <a:off x="0" y="0"/>
            <a:ext cx="12192000" cy="1077218"/>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3200" b="1" i="0" u="none" strike="noStrike" kern="0" cap="none" spc="0" normalizeH="0" baseline="0" noProof="0" dirty="0">
                <a:ln>
                  <a:noFill/>
                </a:ln>
                <a:effectLst/>
                <a:uLnTx/>
                <a:uFillTx/>
                <a:latin typeface="Calibri" panose="020F0502020204030204"/>
                <a:ea typeface="+mn-ea"/>
                <a:cs typeface="+mn-cs"/>
              </a:rPr>
              <a:t>Mesures préconisées dans le Pacte de Partenariat pour améliorer les facteurs favorables</a:t>
            </a:r>
          </a:p>
        </p:txBody>
      </p:sp>
      <p:sp>
        <p:nvSpPr>
          <p:cNvPr id="4" name="Espace réservé du contenu 2">
            <a:extLst>
              <a:ext uri="{FF2B5EF4-FFF2-40B4-BE49-F238E27FC236}">
                <a16:creationId xmlns:a16="http://schemas.microsoft.com/office/drawing/2014/main" id="{4615B0EC-04B1-AA00-0406-137B1609745B}"/>
              </a:ext>
            </a:extLst>
          </p:cNvPr>
          <p:cNvSpPr txBox="1">
            <a:spLocks/>
          </p:cNvSpPr>
          <p:nvPr/>
        </p:nvSpPr>
        <p:spPr>
          <a:xfrm>
            <a:off x="637032" y="1321602"/>
            <a:ext cx="10738104" cy="4595722"/>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fr-FR" sz="4000" b="1" dirty="0">
                <a:solidFill>
                  <a:schemeClr val="accent1">
                    <a:lumMod val="50000"/>
                  </a:schemeClr>
                </a:solidFill>
              </a:rPr>
              <a:t>4. Volume, équité et efficacité des financements</a:t>
            </a:r>
          </a:p>
          <a:p>
            <a:pPr algn="just">
              <a:lnSpc>
                <a:spcPct val="120000"/>
              </a:lnSpc>
            </a:pPr>
            <a:r>
              <a:rPr lang="fr-FR" sz="3600" dirty="0"/>
              <a:t>Définir des critères d’allocation des ressources pour plus de cohérence, d’équité et d’efficacité en tenant compte des disparités d’accès (infrastructures, allocation des enseignants) et d’apprentissage (compétences des élèves et des enseignants, disponibilité du matériel pédagogique)</a:t>
            </a:r>
          </a:p>
          <a:p>
            <a:pPr algn="just">
              <a:lnSpc>
                <a:spcPct val="120000"/>
              </a:lnSpc>
            </a:pPr>
            <a:r>
              <a:rPr lang="fr-FR" sz="3600" dirty="0"/>
              <a:t>Mettre en place des mesures de remédiation sur la base d’un système d’évaluation des acquis scolaires décliné par région (DREN) et département (IDEN) pour lutter contre le décrochage scolaire et améliorer les apprentissages</a:t>
            </a:r>
          </a:p>
          <a:p>
            <a:pPr algn="just">
              <a:lnSpc>
                <a:spcPct val="120000"/>
              </a:lnSpc>
            </a:pPr>
            <a:r>
              <a:rPr lang="fr-FR" sz="3600" dirty="0"/>
              <a:t>Mettre en place des formations continues des enseignants et un encadrement de proximité sur la base d’une évaluation du leurs compétences </a:t>
            </a:r>
          </a:p>
        </p:txBody>
      </p:sp>
    </p:spTree>
    <p:extLst>
      <p:ext uri="{BB962C8B-B14F-4D97-AF65-F5344CB8AC3E}">
        <p14:creationId xmlns:p14="http://schemas.microsoft.com/office/powerpoint/2010/main" val="319519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04575-797B-BE30-AB3B-982A0A279E0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268975E-6AA9-61EE-D2B0-DE428C8DE28E}"/>
              </a:ext>
            </a:extLst>
          </p:cNvPr>
          <p:cNvPicPr>
            <a:picLocks noChangeAspect="1"/>
          </p:cNvPicPr>
          <p:nvPr/>
        </p:nvPicPr>
        <p:blipFill>
          <a:blip r:embed="rId2"/>
          <a:stretch>
            <a:fillRect/>
          </a:stretch>
        </p:blipFill>
        <p:spPr>
          <a:xfrm>
            <a:off x="0" y="5917324"/>
            <a:ext cx="12192000" cy="940676"/>
          </a:xfrm>
          <a:prstGeom prst="rect">
            <a:avLst/>
          </a:prstGeom>
        </p:spPr>
      </p:pic>
      <p:sp>
        <p:nvSpPr>
          <p:cNvPr id="4" name="ZoneTexte 3">
            <a:extLst>
              <a:ext uri="{FF2B5EF4-FFF2-40B4-BE49-F238E27FC236}">
                <a16:creationId xmlns:a16="http://schemas.microsoft.com/office/drawing/2014/main" id="{CB96042A-D9A3-1CD4-367E-1327E81B9215}"/>
              </a:ext>
            </a:extLst>
          </p:cNvPr>
          <p:cNvSpPr txBox="1"/>
          <p:nvPr/>
        </p:nvSpPr>
        <p:spPr>
          <a:xfrm>
            <a:off x="304799" y="3159325"/>
            <a:ext cx="4603531" cy="1015663"/>
          </a:xfrm>
          <a:prstGeom prst="rect">
            <a:avLst/>
          </a:prstGeom>
          <a:noFill/>
        </p:spPr>
        <p:txBody>
          <a:bodyPr wrap="square" rtlCol="0">
            <a:spAutoFit/>
          </a:bodyPr>
          <a:lstStyle/>
          <a:p>
            <a:pPr algn="ctr"/>
            <a:r>
              <a:rPr lang="fr-FR" sz="6000" b="1" noProof="0" dirty="0"/>
              <a:t>Merci</a:t>
            </a:r>
          </a:p>
        </p:txBody>
      </p:sp>
      <p:pic>
        <p:nvPicPr>
          <p:cNvPr id="5" name="Image 4">
            <a:extLst>
              <a:ext uri="{FF2B5EF4-FFF2-40B4-BE49-F238E27FC236}">
                <a16:creationId xmlns:a16="http://schemas.microsoft.com/office/drawing/2014/main" id="{0B01804F-7852-7577-BE9C-86FEA5CB5223}"/>
              </a:ext>
            </a:extLst>
          </p:cNvPr>
          <p:cNvPicPr>
            <a:picLocks noChangeAspect="1"/>
          </p:cNvPicPr>
          <p:nvPr/>
        </p:nvPicPr>
        <p:blipFill>
          <a:blip r:embed="rId2"/>
          <a:stretch>
            <a:fillRect/>
          </a:stretch>
        </p:blipFill>
        <p:spPr>
          <a:xfrm rot="10800000">
            <a:off x="0" y="26472"/>
            <a:ext cx="12192000" cy="940676"/>
          </a:xfrm>
          <a:prstGeom prst="rect">
            <a:avLst/>
          </a:prstGeom>
        </p:spPr>
      </p:pic>
      <p:pic>
        <p:nvPicPr>
          <p:cNvPr id="9" name="Image 8">
            <a:extLst>
              <a:ext uri="{FF2B5EF4-FFF2-40B4-BE49-F238E27FC236}">
                <a16:creationId xmlns:a16="http://schemas.microsoft.com/office/drawing/2014/main" id="{9CF3C10B-702C-FF02-257C-31B4F06361AB}"/>
              </a:ext>
            </a:extLst>
          </p:cNvPr>
          <p:cNvPicPr>
            <a:picLocks noChangeAspect="1"/>
          </p:cNvPicPr>
          <p:nvPr/>
        </p:nvPicPr>
        <p:blipFill>
          <a:blip r:embed="rId3"/>
          <a:stretch>
            <a:fillRect/>
          </a:stretch>
        </p:blipFill>
        <p:spPr>
          <a:xfrm>
            <a:off x="5192110" y="1450002"/>
            <a:ext cx="6420636" cy="4280423"/>
          </a:xfrm>
          <a:prstGeom prst="ellipse">
            <a:avLst/>
          </a:prstGeom>
          <a:ln>
            <a:noFill/>
          </a:ln>
          <a:effectLst>
            <a:softEdge rad="112500"/>
          </a:effectLst>
        </p:spPr>
      </p:pic>
    </p:spTree>
    <p:extLst>
      <p:ext uri="{BB962C8B-B14F-4D97-AF65-F5344CB8AC3E}">
        <p14:creationId xmlns:p14="http://schemas.microsoft.com/office/powerpoint/2010/main" val="32460883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739</Words>
  <Application>Microsoft Office PowerPoint</Application>
  <PresentationFormat>Grand écran</PresentationFormat>
  <Paragraphs>52</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Calibri Light</vt:lpstr>
      <vt:lpstr>Courier New</vt:lpstr>
      <vt:lpstr>Times New Roman</vt:lpstr>
      <vt:lpstr>Thème Office</vt:lpstr>
      <vt:lpstr>Présentation PowerPoint</vt:lpstr>
      <vt:lpstr>Engagement Politique et Institutionnel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Mohamed El-Béchir Meoms</dc:creator>
  <cp:lastModifiedBy>Nagi Abdel Aziz</cp:lastModifiedBy>
  <cp:revision>14</cp:revision>
  <dcterms:created xsi:type="dcterms:W3CDTF">2025-01-29T09:54:06Z</dcterms:created>
  <dcterms:modified xsi:type="dcterms:W3CDTF">2025-02-27T09:37:02Z</dcterms:modified>
</cp:coreProperties>
</file>