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408" r:id="rId3"/>
    <p:sldId id="410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11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0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636"/>
    <a:srgbClr val="649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79C84-C753-4350-A4A1-24CC5654C2C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C9064D-4BAF-430B-B4D4-746600860446}">
      <dgm:prSet phldrT="[نص]" phldr="1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16C99D9-53C5-40D7-8D48-23189AA73105}" type="parTrans" cxnId="{79B2BCD8-7A35-40A5-9A60-FFD57F638A99}">
      <dgm:prSet/>
      <dgm:spPr/>
      <dgm:t>
        <a:bodyPr/>
        <a:lstStyle/>
        <a:p>
          <a:endParaRPr lang="fr-FR"/>
        </a:p>
      </dgm:t>
    </dgm:pt>
    <dgm:pt modelId="{3AE5A335-8646-4FD6-9C01-57C714E28EF5}" type="sibTrans" cxnId="{79B2BCD8-7A35-40A5-9A60-FFD57F638A99}">
      <dgm:prSet/>
      <dgm:spPr/>
      <dgm:t>
        <a:bodyPr/>
        <a:lstStyle/>
        <a:p>
          <a:endParaRPr lang="fr-FR"/>
        </a:p>
      </dgm:t>
    </dgm:pt>
    <dgm:pt modelId="{CE943D73-04DD-481C-B740-680FEE5BA7E0}">
      <dgm:prSet phldrT="[نص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t" anchorCtr="0"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Moyens</a:t>
          </a:r>
        </a:p>
      </dgm:t>
    </dgm:pt>
    <dgm:pt modelId="{C1C29708-9DB4-4E17-98F7-30511F4CD025}" type="parTrans" cxnId="{E587B436-609D-407C-982F-308852972E7B}">
      <dgm:prSet/>
      <dgm:spPr/>
      <dgm:t>
        <a:bodyPr/>
        <a:lstStyle/>
        <a:p>
          <a:endParaRPr lang="fr-FR"/>
        </a:p>
      </dgm:t>
    </dgm:pt>
    <dgm:pt modelId="{DB11692E-82C4-46DA-AF78-17D47F0BC27E}" type="sibTrans" cxnId="{E587B436-609D-407C-982F-308852972E7B}">
      <dgm:prSet/>
      <dgm:spPr/>
      <dgm:t>
        <a:bodyPr/>
        <a:lstStyle/>
        <a:p>
          <a:endParaRPr lang="fr-FR"/>
        </a:p>
      </dgm:t>
    </dgm:pt>
    <dgm:pt modelId="{E7B4D587-F5DC-4B07-ADBC-227C59C17F85}">
      <dgm:prSet phldrT="[نص]" phldr="1"/>
      <dgm:spPr/>
      <dgm:t>
        <a:bodyPr/>
        <a:lstStyle/>
        <a:p>
          <a:endParaRPr lang="fr-FR" dirty="0"/>
        </a:p>
      </dgm:t>
    </dgm:pt>
    <dgm:pt modelId="{20E4AC39-0823-4494-890C-B0059E7BFEF4}" type="parTrans" cxnId="{F7C2E1B3-E528-47C7-B119-87956ED4BC8E}">
      <dgm:prSet/>
      <dgm:spPr/>
      <dgm:t>
        <a:bodyPr/>
        <a:lstStyle/>
        <a:p>
          <a:endParaRPr lang="fr-FR"/>
        </a:p>
      </dgm:t>
    </dgm:pt>
    <dgm:pt modelId="{DB6AF297-72CE-43E9-B5D2-EB9AAE4B0840}" type="sibTrans" cxnId="{F7C2E1B3-E528-47C7-B119-87956ED4BC8E}">
      <dgm:prSet/>
      <dgm:spPr/>
      <dgm:t>
        <a:bodyPr/>
        <a:lstStyle/>
        <a:p>
          <a:endParaRPr lang="fr-FR"/>
        </a:p>
      </dgm:t>
    </dgm:pt>
    <dgm:pt modelId="{7355DCCD-DEEA-49DB-AF1E-F1B48B5B0723}">
      <dgm:prSet phldrT="[نص]" custT="1"/>
      <dgm:spPr/>
      <dgm:t>
        <a:bodyPr/>
        <a:lstStyle/>
        <a:p>
          <a:r>
            <a:rPr lang="fr-FR" sz="2400" b="1" dirty="0"/>
            <a:t>Activités</a:t>
          </a:r>
        </a:p>
      </dgm:t>
    </dgm:pt>
    <dgm:pt modelId="{377133CE-5BDB-4958-A456-331A50CE3F14}" type="parTrans" cxnId="{C76B83D1-44B9-40F4-923C-5627E3180BCE}">
      <dgm:prSet/>
      <dgm:spPr/>
      <dgm:t>
        <a:bodyPr/>
        <a:lstStyle/>
        <a:p>
          <a:endParaRPr lang="fr-FR"/>
        </a:p>
      </dgm:t>
    </dgm:pt>
    <dgm:pt modelId="{21FC65F1-7461-478D-B85E-60637FB90826}" type="sibTrans" cxnId="{C76B83D1-44B9-40F4-923C-5627E3180BCE}">
      <dgm:prSet/>
      <dgm:spPr/>
      <dgm:t>
        <a:bodyPr/>
        <a:lstStyle/>
        <a:p>
          <a:endParaRPr lang="fr-FR"/>
        </a:p>
      </dgm:t>
    </dgm:pt>
    <dgm:pt modelId="{2079A6E0-B975-4B44-AEB8-7C800A6D7F44}">
      <dgm:prSet phldrT="[نص]" phldr="1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68580" numCol="1" spcCol="1270" anchor="t" anchorCtr="0"/>
        <a:lstStyle/>
        <a:p>
          <a:endParaRPr lang="fr-FR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6DDD74B-862F-440D-B239-8A50D4C0A612}" type="parTrans" cxnId="{CAC1B459-6873-4F55-9ABA-453952A18C7B}">
      <dgm:prSet/>
      <dgm:spPr/>
      <dgm:t>
        <a:bodyPr/>
        <a:lstStyle/>
        <a:p>
          <a:endParaRPr lang="fr-FR"/>
        </a:p>
      </dgm:t>
    </dgm:pt>
    <dgm:pt modelId="{BE0DADC2-0B44-4FE6-9C27-E2EA253DD49C}" type="sibTrans" cxnId="{CAC1B459-6873-4F55-9ABA-453952A18C7B}">
      <dgm:prSet/>
      <dgm:spPr/>
      <dgm:t>
        <a:bodyPr/>
        <a:lstStyle/>
        <a:p>
          <a:endParaRPr lang="fr-FR"/>
        </a:p>
      </dgm:t>
    </dgm:pt>
    <dgm:pt modelId="{DD2EF4F5-3139-4ED8-8333-E3678CB349EC}">
      <dgm:prSet phldrT="[نص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t" anchorCtr="0"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Résultats</a:t>
          </a:r>
        </a:p>
      </dgm:t>
    </dgm:pt>
    <dgm:pt modelId="{64BAB2B6-BE93-41D6-B89D-1E5628458FFD}" type="parTrans" cxnId="{D127DE5D-CBF4-4111-A882-1ECFC2646B7F}">
      <dgm:prSet/>
      <dgm:spPr/>
      <dgm:t>
        <a:bodyPr/>
        <a:lstStyle/>
        <a:p>
          <a:endParaRPr lang="fr-FR"/>
        </a:p>
      </dgm:t>
    </dgm:pt>
    <dgm:pt modelId="{83D586FA-FC06-44A4-8302-352E5BE8722E}" type="sibTrans" cxnId="{D127DE5D-CBF4-4111-A882-1ECFC2646B7F}">
      <dgm:prSet/>
      <dgm:spPr/>
      <dgm:t>
        <a:bodyPr/>
        <a:lstStyle/>
        <a:p>
          <a:endParaRPr lang="fr-FR"/>
        </a:p>
      </dgm:t>
    </dgm:pt>
    <dgm:pt modelId="{D73214CB-09B6-4017-99B5-5D02B14AFCBF}">
      <dgm:prSet/>
      <dgm:spPr/>
      <dgm:t>
        <a:bodyPr/>
        <a:lstStyle/>
        <a:p>
          <a:endParaRPr lang="fr-FR"/>
        </a:p>
      </dgm:t>
    </dgm:pt>
    <dgm:pt modelId="{7CEE6715-A709-422E-A181-9C7412B6138E}" type="parTrans" cxnId="{91E20F51-A6C4-4345-B10A-5774AC12B87E}">
      <dgm:prSet/>
      <dgm:spPr/>
      <dgm:t>
        <a:bodyPr/>
        <a:lstStyle/>
        <a:p>
          <a:endParaRPr lang="fr-FR"/>
        </a:p>
      </dgm:t>
    </dgm:pt>
    <dgm:pt modelId="{F03BC638-F28B-4DCE-930B-9856B3DCB8C4}" type="sibTrans" cxnId="{91E20F51-A6C4-4345-B10A-5774AC12B87E}">
      <dgm:prSet/>
      <dgm:spPr/>
      <dgm:t>
        <a:bodyPr/>
        <a:lstStyle/>
        <a:p>
          <a:endParaRPr lang="fr-FR"/>
        </a:p>
      </dgm:t>
    </dgm:pt>
    <dgm:pt modelId="{1649CBDB-6204-425D-897B-F9C43FAC7F69}">
      <dgm:prSet/>
      <dgm:spPr/>
      <dgm:t>
        <a:bodyPr/>
        <a:lstStyle/>
        <a:p>
          <a:endParaRPr lang="fr-FR"/>
        </a:p>
      </dgm:t>
    </dgm:pt>
    <dgm:pt modelId="{3B2509E1-7C39-41B1-8A51-9549A7305192}" type="parTrans" cxnId="{59F976C0-A667-4359-84D2-1D068A3AFD1F}">
      <dgm:prSet/>
      <dgm:spPr/>
      <dgm:t>
        <a:bodyPr/>
        <a:lstStyle/>
        <a:p>
          <a:endParaRPr lang="fr-FR"/>
        </a:p>
      </dgm:t>
    </dgm:pt>
    <dgm:pt modelId="{C4EECB4B-4C48-47E8-88CD-6B7243F8E566}" type="sibTrans" cxnId="{59F976C0-A667-4359-84D2-1D068A3AFD1F}">
      <dgm:prSet/>
      <dgm:spPr/>
      <dgm:t>
        <a:bodyPr/>
        <a:lstStyle/>
        <a:p>
          <a:endParaRPr lang="fr-FR"/>
        </a:p>
      </dgm:t>
    </dgm:pt>
    <dgm:pt modelId="{A8F71B66-92E0-44D5-90DA-96672DC202D8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t" anchorCtr="0"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Effets</a:t>
          </a:r>
        </a:p>
      </dgm:t>
    </dgm:pt>
    <dgm:pt modelId="{3941D238-4058-4209-96C0-16491F949E40}" type="parTrans" cxnId="{6879CF0F-E0A8-4433-85FF-473483455B1A}">
      <dgm:prSet/>
      <dgm:spPr/>
      <dgm:t>
        <a:bodyPr/>
        <a:lstStyle/>
        <a:p>
          <a:endParaRPr lang="fr-FR"/>
        </a:p>
      </dgm:t>
    </dgm:pt>
    <dgm:pt modelId="{7C4E5832-9D73-41CF-9A11-61B6B9806187}" type="sibTrans" cxnId="{6879CF0F-E0A8-4433-85FF-473483455B1A}">
      <dgm:prSet/>
      <dgm:spPr/>
      <dgm:t>
        <a:bodyPr/>
        <a:lstStyle/>
        <a:p>
          <a:endParaRPr lang="fr-FR"/>
        </a:p>
      </dgm:t>
    </dgm:pt>
    <dgm:pt modelId="{87375027-CF31-4826-94F4-DC3587BE002B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t" anchorCtr="0"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Impact</a:t>
          </a:r>
        </a:p>
      </dgm:t>
    </dgm:pt>
    <dgm:pt modelId="{87055F1E-E259-4D45-9E3B-9E81E9BFA8F0}" type="parTrans" cxnId="{ACEA9F60-FEF1-46E1-A5DF-AC731B33DDB8}">
      <dgm:prSet/>
      <dgm:spPr/>
      <dgm:t>
        <a:bodyPr/>
        <a:lstStyle/>
        <a:p>
          <a:endParaRPr lang="fr-FR"/>
        </a:p>
      </dgm:t>
    </dgm:pt>
    <dgm:pt modelId="{140F3836-2F90-408E-B688-99426D6D9BA9}" type="sibTrans" cxnId="{ACEA9F60-FEF1-46E1-A5DF-AC731B33DDB8}">
      <dgm:prSet/>
      <dgm:spPr/>
      <dgm:t>
        <a:bodyPr/>
        <a:lstStyle/>
        <a:p>
          <a:endParaRPr lang="fr-FR"/>
        </a:p>
      </dgm:t>
    </dgm:pt>
    <dgm:pt modelId="{B0409428-63AD-4AC7-82CD-FA4CF4E37D46}" type="pres">
      <dgm:prSet presAssocID="{84A79C84-C753-4350-A4A1-24CC5654C2C1}" presName="linearFlow" presStyleCnt="0">
        <dgm:presLayoutVars>
          <dgm:dir/>
          <dgm:animLvl val="lvl"/>
          <dgm:resizeHandles val="exact"/>
        </dgm:presLayoutVars>
      </dgm:prSet>
      <dgm:spPr/>
    </dgm:pt>
    <dgm:pt modelId="{10F40FC5-57AB-4DF5-A1AA-60D967C647D9}" type="pres">
      <dgm:prSet presAssocID="{E3C9064D-4BAF-430B-B4D4-746600860446}" presName="composite" presStyleCnt="0"/>
      <dgm:spPr/>
    </dgm:pt>
    <dgm:pt modelId="{13F2F012-7F2D-4046-B22F-48DD433DB0FE}" type="pres">
      <dgm:prSet presAssocID="{E3C9064D-4BAF-430B-B4D4-746600860446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F3D1DFB-40A6-43BD-A63D-E65809D8369D}" type="pres">
      <dgm:prSet presAssocID="{E3C9064D-4BAF-430B-B4D4-746600860446}" presName="parSh" presStyleLbl="node1" presStyleIdx="0" presStyleCnt="5"/>
      <dgm:spPr>
        <a:xfrm>
          <a:off x="95491" y="450213"/>
          <a:ext cx="1146254" cy="777599"/>
        </a:xfrm>
        <a:prstGeom prst="roundRect">
          <a:avLst>
            <a:gd name="adj" fmla="val 10000"/>
          </a:avLst>
        </a:prstGeom>
      </dgm:spPr>
    </dgm:pt>
    <dgm:pt modelId="{85ECF732-7811-4463-BCD9-1B3ED12BDDC4}" type="pres">
      <dgm:prSet presAssocID="{E3C9064D-4BAF-430B-B4D4-746600860446}" presName="desTx" presStyleLbl="fgAcc1" presStyleIdx="0" presStyleCnt="5" custScaleX="156143" custLinFactNeighborX="-65544" custLinFactNeighborY="-15867">
        <dgm:presLayoutVars>
          <dgm:bulletEnabled val="1"/>
        </dgm:presLayoutVars>
      </dgm:prSet>
      <dgm:spPr>
        <a:xfrm>
          <a:off x="0" y="774155"/>
          <a:ext cx="1351171" cy="1036800"/>
        </a:xfrm>
        <a:prstGeom prst="roundRect">
          <a:avLst>
            <a:gd name="adj" fmla="val 10000"/>
          </a:avLst>
        </a:prstGeom>
      </dgm:spPr>
    </dgm:pt>
    <dgm:pt modelId="{5BE947AB-BA96-46F2-A587-FA97F158FFDE}" type="pres">
      <dgm:prSet presAssocID="{3AE5A335-8646-4FD6-9C01-57C714E28EF5}" presName="sibTrans" presStyleLbl="sibTrans2D1" presStyleIdx="0" presStyleCnt="4"/>
      <dgm:spPr/>
    </dgm:pt>
    <dgm:pt modelId="{C84D1DC6-7E89-4430-B183-B910E61CBB74}" type="pres">
      <dgm:prSet presAssocID="{3AE5A335-8646-4FD6-9C01-57C714E28EF5}" presName="connTx" presStyleLbl="sibTrans2D1" presStyleIdx="0" presStyleCnt="4"/>
      <dgm:spPr/>
    </dgm:pt>
    <dgm:pt modelId="{AACF7BE0-997F-4BA1-93D8-203AF15D9134}" type="pres">
      <dgm:prSet presAssocID="{E7B4D587-F5DC-4B07-ADBC-227C59C17F85}" presName="composite" presStyleCnt="0"/>
      <dgm:spPr/>
    </dgm:pt>
    <dgm:pt modelId="{72D7A90D-8882-4D81-82F4-C9C5444C1E9D}" type="pres">
      <dgm:prSet presAssocID="{E7B4D587-F5DC-4B07-ADBC-227C59C17F85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5F9943B-A0B0-4DDA-915B-B61756FF9744}" type="pres">
      <dgm:prSet presAssocID="{E7B4D587-F5DC-4B07-ADBC-227C59C17F85}" presName="parSh" presStyleLbl="node1" presStyleIdx="1" presStyleCnt="5"/>
      <dgm:spPr/>
    </dgm:pt>
    <dgm:pt modelId="{F8506845-0A14-4EB8-A8A9-07C049129E14}" type="pres">
      <dgm:prSet presAssocID="{E7B4D587-F5DC-4B07-ADBC-227C59C17F85}" presName="desTx" presStyleLbl="fgAcc1" presStyleIdx="1" presStyleCnt="5" custScaleX="161126">
        <dgm:presLayoutVars>
          <dgm:bulletEnabled val="1"/>
        </dgm:presLayoutVars>
      </dgm:prSet>
      <dgm:spPr/>
    </dgm:pt>
    <dgm:pt modelId="{5CE420F1-A200-4197-90B1-A2A54C1E540A}" type="pres">
      <dgm:prSet presAssocID="{DB6AF297-72CE-43E9-B5D2-EB9AAE4B0840}" presName="sibTrans" presStyleLbl="sibTrans2D1" presStyleIdx="1" presStyleCnt="4"/>
      <dgm:spPr/>
    </dgm:pt>
    <dgm:pt modelId="{B3651C2C-4C11-4618-B39E-1730D416F0FC}" type="pres">
      <dgm:prSet presAssocID="{DB6AF297-72CE-43E9-B5D2-EB9AAE4B0840}" presName="connTx" presStyleLbl="sibTrans2D1" presStyleIdx="1" presStyleCnt="4"/>
      <dgm:spPr/>
    </dgm:pt>
    <dgm:pt modelId="{05C68C5A-FD67-419E-839B-375561D25FAD}" type="pres">
      <dgm:prSet presAssocID="{2079A6E0-B975-4B44-AEB8-7C800A6D7F44}" presName="composite" presStyleCnt="0"/>
      <dgm:spPr/>
    </dgm:pt>
    <dgm:pt modelId="{1310AC84-B1C7-4C55-9421-2D68B0B1C4A9}" type="pres">
      <dgm:prSet presAssocID="{2079A6E0-B975-4B44-AEB8-7C800A6D7F44}" presName="parTx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4678042" y="450213"/>
          <a:ext cx="1146254" cy="458501"/>
        </a:xfrm>
        <a:prstGeom prst="rect">
          <a:avLst/>
        </a:prstGeom>
      </dgm:spPr>
    </dgm:pt>
    <dgm:pt modelId="{E2ADAAAF-C487-49CB-AB3F-FFC46814DCCE}" type="pres">
      <dgm:prSet presAssocID="{2079A6E0-B975-4B44-AEB8-7C800A6D7F44}" presName="parSh" presStyleLbl="node1" presStyleIdx="2" presStyleCnt="5"/>
      <dgm:spPr/>
    </dgm:pt>
    <dgm:pt modelId="{85428F7C-6479-45BE-ABE1-58F764757A01}" type="pres">
      <dgm:prSet presAssocID="{2079A6E0-B975-4B44-AEB8-7C800A6D7F44}" presName="desTx" presStyleLbl="fgAcc1" presStyleIdx="2" presStyleCnt="5" custScaleX="160548">
        <dgm:presLayoutVars>
          <dgm:bulletEnabled val="1"/>
        </dgm:presLayoutVars>
      </dgm:prSet>
      <dgm:spPr>
        <a:xfrm>
          <a:off x="4972208" y="953064"/>
          <a:ext cx="1319153" cy="979200"/>
        </a:xfrm>
        <a:prstGeom prst="roundRect">
          <a:avLst>
            <a:gd name="adj" fmla="val 10000"/>
          </a:avLst>
        </a:prstGeom>
      </dgm:spPr>
    </dgm:pt>
    <dgm:pt modelId="{ABE42E09-69EF-4D32-A50C-CF9801BA7CA2}" type="pres">
      <dgm:prSet presAssocID="{BE0DADC2-0B44-4FE6-9C27-E2EA253DD49C}" presName="sibTrans" presStyleLbl="sibTrans2D1" presStyleIdx="2" presStyleCnt="4"/>
      <dgm:spPr/>
    </dgm:pt>
    <dgm:pt modelId="{8B26654C-DE1B-4F9B-AFB4-8842B5B38826}" type="pres">
      <dgm:prSet presAssocID="{BE0DADC2-0B44-4FE6-9C27-E2EA253DD49C}" presName="connTx" presStyleLbl="sibTrans2D1" presStyleIdx="2" presStyleCnt="4"/>
      <dgm:spPr/>
    </dgm:pt>
    <dgm:pt modelId="{815FCBE0-8DC4-45E4-B933-E27D1E8AE271}" type="pres">
      <dgm:prSet presAssocID="{D73214CB-09B6-4017-99B5-5D02B14AFCBF}" presName="composite" presStyleCnt="0"/>
      <dgm:spPr/>
    </dgm:pt>
    <dgm:pt modelId="{53E20FE6-B0BA-464C-8732-956427F30A7F}" type="pres">
      <dgm:prSet presAssocID="{D73214CB-09B6-4017-99B5-5D02B14AFCBF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ECFB14B-D2AD-4C24-BE31-C2E9980EB76B}" type="pres">
      <dgm:prSet presAssocID="{D73214CB-09B6-4017-99B5-5D02B14AFCBF}" presName="parSh" presStyleLbl="node1" presStyleIdx="3" presStyleCnt="5"/>
      <dgm:spPr/>
    </dgm:pt>
    <dgm:pt modelId="{9AA296CA-9550-47F9-A54B-08844ED31BFF}" type="pres">
      <dgm:prSet presAssocID="{D73214CB-09B6-4017-99B5-5D02B14AFCBF}" presName="desTx" presStyleLbl="fgAcc1" presStyleIdx="3" presStyleCnt="5" custScaleX="123327">
        <dgm:presLayoutVars>
          <dgm:bulletEnabled val="1"/>
        </dgm:presLayoutVars>
      </dgm:prSet>
      <dgm:spPr>
        <a:xfrm>
          <a:off x="7091277" y="885695"/>
          <a:ext cx="1319153" cy="1152000"/>
        </a:xfrm>
        <a:prstGeom prst="roundRect">
          <a:avLst>
            <a:gd name="adj" fmla="val 10000"/>
          </a:avLst>
        </a:prstGeom>
      </dgm:spPr>
    </dgm:pt>
    <dgm:pt modelId="{2D1A89A1-F1CA-4ACA-944D-4C4D3CFA9367}" type="pres">
      <dgm:prSet presAssocID="{F03BC638-F28B-4DCE-930B-9856B3DCB8C4}" presName="sibTrans" presStyleLbl="sibTrans2D1" presStyleIdx="3" presStyleCnt="4"/>
      <dgm:spPr/>
    </dgm:pt>
    <dgm:pt modelId="{A154EABA-3CC2-496D-B3E0-0EC852BB0455}" type="pres">
      <dgm:prSet presAssocID="{F03BC638-F28B-4DCE-930B-9856B3DCB8C4}" presName="connTx" presStyleLbl="sibTrans2D1" presStyleIdx="3" presStyleCnt="4"/>
      <dgm:spPr/>
    </dgm:pt>
    <dgm:pt modelId="{DF30062A-C326-408D-85F2-98B0C238E471}" type="pres">
      <dgm:prSet presAssocID="{1649CBDB-6204-425D-897B-F9C43FAC7F69}" presName="composite" presStyleCnt="0"/>
      <dgm:spPr/>
    </dgm:pt>
    <dgm:pt modelId="{67E985E0-E4C9-4CA8-9B7D-9B257AA72D25}" type="pres">
      <dgm:prSet presAssocID="{1649CBDB-6204-425D-897B-F9C43FAC7F69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143A50E-FD2F-461E-ADE4-9F092F5BA9FA}" type="pres">
      <dgm:prSet presAssocID="{1649CBDB-6204-425D-897B-F9C43FAC7F69}" presName="parSh" presStyleLbl="node1" presStyleIdx="4" presStyleCnt="5"/>
      <dgm:spPr/>
    </dgm:pt>
    <dgm:pt modelId="{FB0DBE5D-52E0-4FA0-9ECC-A04002D6C3BE}" type="pres">
      <dgm:prSet presAssocID="{1649CBDB-6204-425D-897B-F9C43FAC7F69}" presName="desTx" presStyleLbl="fgAcc1" presStyleIdx="4" presStyleCnt="5" custScaleX="146912">
        <dgm:presLayoutVars>
          <dgm:bulletEnabled val="1"/>
        </dgm:presLayoutVars>
      </dgm:prSet>
      <dgm:spPr>
        <a:xfrm>
          <a:off x="9210346" y="885695"/>
          <a:ext cx="1319153" cy="1152000"/>
        </a:xfrm>
        <a:prstGeom prst="roundRect">
          <a:avLst>
            <a:gd name="adj" fmla="val 10000"/>
          </a:avLst>
        </a:prstGeom>
      </dgm:spPr>
    </dgm:pt>
  </dgm:ptLst>
  <dgm:cxnLst>
    <dgm:cxn modelId="{968F5404-CEA3-46AA-8FF9-9DD99A4D36ED}" type="presOf" srcId="{D73214CB-09B6-4017-99B5-5D02B14AFCBF}" destId="{EECFB14B-D2AD-4C24-BE31-C2E9980EB76B}" srcOrd="1" destOrd="0" presId="urn:microsoft.com/office/officeart/2005/8/layout/process3"/>
    <dgm:cxn modelId="{0C328707-1B1D-4EF9-98C0-ED1A56813DDB}" type="presOf" srcId="{1649CBDB-6204-425D-897B-F9C43FAC7F69}" destId="{67E985E0-E4C9-4CA8-9B7D-9B257AA72D25}" srcOrd="0" destOrd="0" presId="urn:microsoft.com/office/officeart/2005/8/layout/process3"/>
    <dgm:cxn modelId="{6879CF0F-E0A8-4433-85FF-473483455B1A}" srcId="{D73214CB-09B6-4017-99B5-5D02B14AFCBF}" destId="{A8F71B66-92E0-44D5-90DA-96672DC202D8}" srcOrd="0" destOrd="0" parTransId="{3941D238-4058-4209-96C0-16491F949E40}" sibTransId="{7C4E5832-9D73-41CF-9A11-61B6B9806187}"/>
    <dgm:cxn modelId="{0536AC10-FA60-4E4D-BD9C-B6DBF6E2738A}" type="presOf" srcId="{2079A6E0-B975-4B44-AEB8-7C800A6D7F44}" destId="{E2ADAAAF-C487-49CB-AB3F-FFC46814DCCE}" srcOrd="1" destOrd="0" presId="urn:microsoft.com/office/officeart/2005/8/layout/process3"/>
    <dgm:cxn modelId="{2BA4FD1A-14EE-44A5-9E69-C8D761FD692F}" type="presOf" srcId="{BE0DADC2-0B44-4FE6-9C27-E2EA253DD49C}" destId="{ABE42E09-69EF-4D32-A50C-CF9801BA7CA2}" srcOrd="0" destOrd="0" presId="urn:microsoft.com/office/officeart/2005/8/layout/process3"/>
    <dgm:cxn modelId="{B03E3B25-68F7-41A8-8CDA-31383A8A1318}" type="presOf" srcId="{E3C9064D-4BAF-430B-B4D4-746600860446}" destId="{1F3D1DFB-40A6-43BD-A63D-E65809D8369D}" srcOrd="1" destOrd="0" presId="urn:microsoft.com/office/officeart/2005/8/layout/process3"/>
    <dgm:cxn modelId="{55DE172C-1EBD-416F-BF3B-5101E38D9D5D}" type="presOf" srcId="{DB6AF297-72CE-43E9-B5D2-EB9AAE4B0840}" destId="{B3651C2C-4C11-4618-B39E-1730D416F0FC}" srcOrd="1" destOrd="0" presId="urn:microsoft.com/office/officeart/2005/8/layout/process3"/>
    <dgm:cxn modelId="{E587B436-609D-407C-982F-308852972E7B}" srcId="{E3C9064D-4BAF-430B-B4D4-746600860446}" destId="{CE943D73-04DD-481C-B740-680FEE5BA7E0}" srcOrd="0" destOrd="0" parTransId="{C1C29708-9DB4-4E17-98F7-30511F4CD025}" sibTransId="{DB11692E-82C4-46DA-AF78-17D47F0BC27E}"/>
    <dgm:cxn modelId="{2EE12938-8065-49D7-B432-F939D7E2FE73}" type="presOf" srcId="{BE0DADC2-0B44-4FE6-9C27-E2EA253DD49C}" destId="{8B26654C-DE1B-4F9B-AFB4-8842B5B38826}" srcOrd="1" destOrd="0" presId="urn:microsoft.com/office/officeart/2005/8/layout/process3"/>
    <dgm:cxn modelId="{D127DE5D-CBF4-4111-A882-1ECFC2646B7F}" srcId="{2079A6E0-B975-4B44-AEB8-7C800A6D7F44}" destId="{DD2EF4F5-3139-4ED8-8333-E3678CB349EC}" srcOrd="0" destOrd="0" parTransId="{64BAB2B6-BE93-41D6-B89D-1E5628458FFD}" sibTransId="{83D586FA-FC06-44A4-8302-352E5BE8722E}"/>
    <dgm:cxn modelId="{ACEA9F60-FEF1-46E1-A5DF-AC731B33DDB8}" srcId="{1649CBDB-6204-425D-897B-F9C43FAC7F69}" destId="{87375027-CF31-4826-94F4-DC3587BE002B}" srcOrd="0" destOrd="0" parTransId="{87055F1E-E259-4D45-9E3B-9E81E9BFA8F0}" sibTransId="{140F3836-2F90-408E-B688-99426D6D9BA9}"/>
    <dgm:cxn modelId="{759D6048-3592-4D3F-9B78-763B192F4447}" type="presOf" srcId="{D73214CB-09B6-4017-99B5-5D02B14AFCBF}" destId="{53E20FE6-B0BA-464C-8732-956427F30A7F}" srcOrd="0" destOrd="0" presId="urn:microsoft.com/office/officeart/2005/8/layout/process3"/>
    <dgm:cxn modelId="{8676B949-5111-4397-8A2F-647DEE73CAFB}" type="presOf" srcId="{CE943D73-04DD-481C-B740-680FEE5BA7E0}" destId="{85ECF732-7811-4463-BCD9-1B3ED12BDDC4}" srcOrd="0" destOrd="0" presId="urn:microsoft.com/office/officeart/2005/8/layout/process3"/>
    <dgm:cxn modelId="{02A1E449-6E94-4893-B9F0-860AE8F027DF}" type="presOf" srcId="{1649CBDB-6204-425D-897B-F9C43FAC7F69}" destId="{0143A50E-FD2F-461E-ADE4-9F092F5BA9FA}" srcOrd="1" destOrd="0" presId="urn:microsoft.com/office/officeart/2005/8/layout/process3"/>
    <dgm:cxn modelId="{91E20F51-A6C4-4345-B10A-5774AC12B87E}" srcId="{84A79C84-C753-4350-A4A1-24CC5654C2C1}" destId="{D73214CB-09B6-4017-99B5-5D02B14AFCBF}" srcOrd="3" destOrd="0" parTransId="{7CEE6715-A709-422E-A181-9C7412B6138E}" sibTransId="{F03BC638-F28B-4DCE-930B-9856B3DCB8C4}"/>
    <dgm:cxn modelId="{491C1574-CFE9-4656-965B-199BA4D50069}" type="presOf" srcId="{E7B4D587-F5DC-4B07-ADBC-227C59C17F85}" destId="{72D7A90D-8882-4D81-82F4-C9C5444C1E9D}" srcOrd="0" destOrd="0" presId="urn:microsoft.com/office/officeart/2005/8/layout/process3"/>
    <dgm:cxn modelId="{1DBD8454-EDC0-47B5-9B6C-25B7F5536734}" type="presOf" srcId="{2079A6E0-B975-4B44-AEB8-7C800A6D7F44}" destId="{1310AC84-B1C7-4C55-9421-2D68B0B1C4A9}" srcOrd="0" destOrd="0" presId="urn:microsoft.com/office/officeart/2005/8/layout/process3"/>
    <dgm:cxn modelId="{6619EA54-3CEE-4E65-86B4-87F1D377C26A}" type="presOf" srcId="{DB6AF297-72CE-43E9-B5D2-EB9AAE4B0840}" destId="{5CE420F1-A200-4197-90B1-A2A54C1E540A}" srcOrd="0" destOrd="0" presId="urn:microsoft.com/office/officeart/2005/8/layout/process3"/>
    <dgm:cxn modelId="{DCADD357-98DA-4614-A92D-6DABF22C169E}" type="presOf" srcId="{E7B4D587-F5DC-4B07-ADBC-227C59C17F85}" destId="{15F9943B-A0B0-4DDA-915B-B61756FF9744}" srcOrd="1" destOrd="0" presId="urn:microsoft.com/office/officeart/2005/8/layout/process3"/>
    <dgm:cxn modelId="{CAC1B459-6873-4F55-9ABA-453952A18C7B}" srcId="{84A79C84-C753-4350-A4A1-24CC5654C2C1}" destId="{2079A6E0-B975-4B44-AEB8-7C800A6D7F44}" srcOrd="2" destOrd="0" parTransId="{96DDD74B-862F-440D-B239-8A50D4C0A612}" sibTransId="{BE0DADC2-0B44-4FE6-9C27-E2EA253DD49C}"/>
    <dgm:cxn modelId="{E31B1592-DBC1-46A6-803B-AB57232D5144}" type="presOf" srcId="{E3C9064D-4BAF-430B-B4D4-746600860446}" destId="{13F2F012-7F2D-4046-B22F-48DD433DB0FE}" srcOrd="0" destOrd="0" presId="urn:microsoft.com/office/officeart/2005/8/layout/process3"/>
    <dgm:cxn modelId="{6D3CA092-61D5-4AB2-81C3-E5EF7447FE87}" type="presOf" srcId="{A8F71B66-92E0-44D5-90DA-96672DC202D8}" destId="{9AA296CA-9550-47F9-A54B-08844ED31BFF}" srcOrd="0" destOrd="0" presId="urn:microsoft.com/office/officeart/2005/8/layout/process3"/>
    <dgm:cxn modelId="{93DD139B-F2F4-4F27-9044-159C0D9A4AE6}" type="presOf" srcId="{7355DCCD-DEEA-49DB-AF1E-F1B48B5B0723}" destId="{F8506845-0A14-4EB8-A8A9-07C049129E14}" srcOrd="0" destOrd="0" presId="urn:microsoft.com/office/officeart/2005/8/layout/process3"/>
    <dgm:cxn modelId="{B36768A3-B72B-4855-A671-6A853D8D9634}" type="presOf" srcId="{F03BC638-F28B-4DCE-930B-9856B3DCB8C4}" destId="{A154EABA-3CC2-496D-B3E0-0EC852BB0455}" srcOrd="1" destOrd="0" presId="urn:microsoft.com/office/officeart/2005/8/layout/process3"/>
    <dgm:cxn modelId="{73018CA5-B949-47A1-9597-3B8EB2612B97}" type="presOf" srcId="{F03BC638-F28B-4DCE-930B-9856B3DCB8C4}" destId="{2D1A89A1-F1CA-4ACA-944D-4C4D3CFA9367}" srcOrd="0" destOrd="0" presId="urn:microsoft.com/office/officeart/2005/8/layout/process3"/>
    <dgm:cxn modelId="{0B0740AE-351F-42A1-A6C3-6ADE8ACBC5BC}" type="presOf" srcId="{DD2EF4F5-3139-4ED8-8333-E3678CB349EC}" destId="{85428F7C-6479-45BE-ABE1-58F764757A01}" srcOrd="0" destOrd="0" presId="urn:microsoft.com/office/officeart/2005/8/layout/process3"/>
    <dgm:cxn modelId="{F7C2E1B3-E528-47C7-B119-87956ED4BC8E}" srcId="{84A79C84-C753-4350-A4A1-24CC5654C2C1}" destId="{E7B4D587-F5DC-4B07-ADBC-227C59C17F85}" srcOrd="1" destOrd="0" parTransId="{20E4AC39-0823-4494-890C-B0059E7BFEF4}" sibTransId="{DB6AF297-72CE-43E9-B5D2-EB9AAE4B0840}"/>
    <dgm:cxn modelId="{EA07ABB5-997F-4396-B329-55BF1C840632}" type="presOf" srcId="{84A79C84-C753-4350-A4A1-24CC5654C2C1}" destId="{B0409428-63AD-4AC7-82CD-FA4CF4E37D46}" srcOrd="0" destOrd="0" presId="urn:microsoft.com/office/officeart/2005/8/layout/process3"/>
    <dgm:cxn modelId="{638A50B6-D527-480C-A584-7EE8505ADE58}" type="presOf" srcId="{3AE5A335-8646-4FD6-9C01-57C714E28EF5}" destId="{C84D1DC6-7E89-4430-B183-B910E61CBB74}" srcOrd="1" destOrd="0" presId="urn:microsoft.com/office/officeart/2005/8/layout/process3"/>
    <dgm:cxn modelId="{59F976C0-A667-4359-84D2-1D068A3AFD1F}" srcId="{84A79C84-C753-4350-A4A1-24CC5654C2C1}" destId="{1649CBDB-6204-425D-897B-F9C43FAC7F69}" srcOrd="4" destOrd="0" parTransId="{3B2509E1-7C39-41B1-8A51-9549A7305192}" sibTransId="{C4EECB4B-4C48-47E8-88CD-6B7243F8E566}"/>
    <dgm:cxn modelId="{565834C7-2624-425B-930D-3D9B0D2DFB48}" type="presOf" srcId="{87375027-CF31-4826-94F4-DC3587BE002B}" destId="{FB0DBE5D-52E0-4FA0-9ECC-A04002D6C3BE}" srcOrd="0" destOrd="0" presId="urn:microsoft.com/office/officeart/2005/8/layout/process3"/>
    <dgm:cxn modelId="{C76B83D1-44B9-40F4-923C-5627E3180BCE}" srcId="{E7B4D587-F5DC-4B07-ADBC-227C59C17F85}" destId="{7355DCCD-DEEA-49DB-AF1E-F1B48B5B0723}" srcOrd="0" destOrd="0" parTransId="{377133CE-5BDB-4958-A456-331A50CE3F14}" sibTransId="{21FC65F1-7461-478D-B85E-60637FB90826}"/>
    <dgm:cxn modelId="{79B2BCD8-7A35-40A5-9A60-FFD57F638A99}" srcId="{84A79C84-C753-4350-A4A1-24CC5654C2C1}" destId="{E3C9064D-4BAF-430B-B4D4-746600860446}" srcOrd="0" destOrd="0" parTransId="{D16C99D9-53C5-40D7-8D48-23189AA73105}" sibTransId="{3AE5A335-8646-4FD6-9C01-57C714E28EF5}"/>
    <dgm:cxn modelId="{C5B393F6-1E6F-494F-9D58-33AD1869BA35}" type="presOf" srcId="{3AE5A335-8646-4FD6-9C01-57C714E28EF5}" destId="{5BE947AB-BA96-46F2-A587-FA97F158FFDE}" srcOrd="0" destOrd="0" presId="urn:microsoft.com/office/officeart/2005/8/layout/process3"/>
    <dgm:cxn modelId="{5E2812E8-1331-4135-9F48-1011F9EABCAB}" type="presParOf" srcId="{B0409428-63AD-4AC7-82CD-FA4CF4E37D46}" destId="{10F40FC5-57AB-4DF5-A1AA-60D967C647D9}" srcOrd="0" destOrd="0" presId="urn:microsoft.com/office/officeart/2005/8/layout/process3"/>
    <dgm:cxn modelId="{302DE695-F367-4C41-AC2F-2B79367CCA7B}" type="presParOf" srcId="{10F40FC5-57AB-4DF5-A1AA-60D967C647D9}" destId="{13F2F012-7F2D-4046-B22F-48DD433DB0FE}" srcOrd="0" destOrd="0" presId="urn:microsoft.com/office/officeart/2005/8/layout/process3"/>
    <dgm:cxn modelId="{46506216-3406-4CAE-9CCD-D31BF9BFEE77}" type="presParOf" srcId="{10F40FC5-57AB-4DF5-A1AA-60D967C647D9}" destId="{1F3D1DFB-40A6-43BD-A63D-E65809D8369D}" srcOrd="1" destOrd="0" presId="urn:microsoft.com/office/officeart/2005/8/layout/process3"/>
    <dgm:cxn modelId="{9654529D-E4F7-42FA-BD17-AC0E1FB2B5C2}" type="presParOf" srcId="{10F40FC5-57AB-4DF5-A1AA-60D967C647D9}" destId="{85ECF732-7811-4463-BCD9-1B3ED12BDDC4}" srcOrd="2" destOrd="0" presId="urn:microsoft.com/office/officeart/2005/8/layout/process3"/>
    <dgm:cxn modelId="{EAFF8C96-93ED-438C-BFB9-B6C9C1D3119A}" type="presParOf" srcId="{B0409428-63AD-4AC7-82CD-FA4CF4E37D46}" destId="{5BE947AB-BA96-46F2-A587-FA97F158FFDE}" srcOrd="1" destOrd="0" presId="urn:microsoft.com/office/officeart/2005/8/layout/process3"/>
    <dgm:cxn modelId="{85A4A258-A894-47FD-852E-986EE227D665}" type="presParOf" srcId="{5BE947AB-BA96-46F2-A587-FA97F158FFDE}" destId="{C84D1DC6-7E89-4430-B183-B910E61CBB74}" srcOrd="0" destOrd="0" presId="urn:microsoft.com/office/officeart/2005/8/layout/process3"/>
    <dgm:cxn modelId="{0E799E40-D20E-4506-AA5E-BE40E683F064}" type="presParOf" srcId="{B0409428-63AD-4AC7-82CD-FA4CF4E37D46}" destId="{AACF7BE0-997F-4BA1-93D8-203AF15D9134}" srcOrd="2" destOrd="0" presId="urn:microsoft.com/office/officeart/2005/8/layout/process3"/>
    <dgm:cxn modelId="{29ED2A01-6B19-43DF-AA39-39335168C122}" type="presParOf" srcId="{AACF7BE0-997F-4BA1-93D8-203AF15D9134}" destId="{72D7A90D-8882-4D81-82F4-C9C5444C1E9D}" srcOrd="0" destOrd="0" presId="urn:microsoft.com/office/officeart/2005/8/layout/process3"/>
    <dgm:cxn modelId="{FC00250C-BB3A-44FE-9FD4-7FE37E0F21F1}" type="presParOf" srcId="{AACF7BE0-997F-4BA1-93D8-203AF15D9134}" destId="{15F9943B-A0B0-4DDA-915B-B61756FF9744}" srcOrd="1" destOrd="0" presId="urn:microsoft.com/office/officeart/2005/8/layout/process3"/>
    <dgm:cxn modelId="{1FFE079A-AF65-4083-8E3E-2B3625A8A528}" type="presParOf" srcId="{AACF7BE0-997F-4BA1-93D8-203AF15D9134}" destId="{F8506845-0A14-4EB8-A8A9-07C049129E14}" srcOrd="2" destOrd="0" presId="urn:microsoft.com/office/officeart/2005/8/layout/process3"/>
    <dgm:cxn modelId="{FD5C8FC4-51E9-4180-BC6D-53F8DC3DBB0E}" type="presParOf" srcId="{B0409428-63AD-4AC7-82CD-FA4CF4E37D46}" destId="{5CE420F1-A200-4197-90B1-A2A54C1E540A}" srcOrd="3" destOrd="0" presId="urn:microsoft.com/office/officeart/2005/8/layout/process3"/>
    <dgm:cxn modelId="{FE9AA6DB-BC3F-4EF6-8669-BFF1A6F49BA0}" type="presParOf" srcId="{5CE420F1-A200-4197-90B1-A2A54C1E540A}" destId="{B3651C2C-4C11-4618-B39E-1730D416F0FC}" srcOrd="0" destOrd="0" presId="urn:microsoft.com/office/officeart/2005/8/layout/process3"/>
    <dgm:cxn modelId="{2EF691D1-D352-452F-B95E-60599E9891A4}" type="presParOf" srcId="{B0409428-63AD-4AC7-82CD-FA4CF4E37D46}" destId="{05C68C5A-FD67-419E-839B-375561D25FAD}" srcOrd="4" destOrd="0" presId="urn:microsoft.com/office/officeart/2005/8/layout/process3"/>
    <dgm:cxn modelId="{A993BD13-D4EF-485F-923F-56FF7797F0A4}" type="presParOf" srcId="{05C68C5A-FD67-419E-839B-375561D25FAD}" destId="{1310AC84-B1C7-4C55-9421-2D68B0B1C4A9}" srcOrd="0" destOrd="0" presId="urn:microsoft.com/office/officeart/2005/8/layout/process3"/>
    <dgm:cxn modelId="{3737200A-85B3-40F9-BA8E-5CD66CB29EB2}" type="presParOf" srcId="{05C68C5A-FD67-419E-839B-375561D25FAD}" destId="{E2ADAAAF-C487-49CB-AB3F-FFC46814DCCE}" srcOrd="1" destOrd="0" presId="urn:microsoft.com/office/officeart/2005/8/layout/process3"/>
    <dgm:cxn modelId="{103471B9-2D1A-47BA-BDC8-A83CDD5140C7}" type="presParOf" srcId="{05C68C5A-FD67-419E-839B-375561D25FAD}" destId="{85428F7C-6479-45BE-ABE1-58F764757A01}" srcOrd="2" destOrd="0" presId="urn:microsoft.com/office/officeart/2005/8/layout/process3"/>
    <dgm:cxn modelId="{37712878-1EE5-4B6B-BE15-3D8E4E76C8A0}" type="presParOf" srcId="{B0409428-63AD-4AC7-82CD-FA4CF4E37D46}" destId="{ABE42E09-69EF-4D32-A50C-CF9801BA7CA2}" srcOrd="5" destOrd="0" presId="urn:microsoft.com/office/officeart/2005/8/layout/process3"/>
    <dgm:cxn modelId="{F6F7B79E-E8AB-4E9A-B7B5-BB2FC4628B27}" type="presParOf" srcId="{ABE42E09-69EF-4D32-A50C-CF9801BA7CA2}" destId="{8B26654C-DE1B-4F9B-AFB4-8842B5B38826}" srcOrd="0" destOrd="0" presId="urn:microsoft.com/office/officeart/2005/8/layout/process3"/>
    <dgm:cxn modelId="{3F845149-70EF-41E2-9552-F5C0FB608756}" type="presParOf" srcId="{B0409428-63AD-4AC7-82CD-FA4CF4E37D46}" destId="{815FCBE0-8DC4-45E4-B933-E27D1E8AE271}" srcOrd="6" destOrd="0" presId="urn:microsoft.com/office/officeart/2005/8/layout/process3"/>
    <dgm:cxn modelId="{8C1938A1-F454-4CA2-A556-481028532722}" type="presParOf" srcId="{815FCBE0-8DC4-45E4-B933-E27D1E8AE271}" destId="{53E20FE6-B0BA-464C-8732-956427F30A7F}" srcOrd="0" destOrd="0" presId="urn:microsoft.com/office/officeart/2005/8/layout/process3"/>
    <dgm:cxn modelId="{44FEA68E-0ED6-4DA2-A506-5AAEEB395354}" type="presParOf" srcId="{815FCBE0-8DC4-45E4-B933-E27D1E8AE271}" destId="{EECFB14B-D2AD-4C24-BE31-C2E9980EB76B}" srcOrd="1" destOrd="0" presId="urn:microsoft.com/office/officeart/2005/8/layout/process3"/>
    <dgm:cxn modelId="{5845B693-E1A9-4DB3-AE43-1AF595DBE43F}" type="presParOf" srcId="{815FCBE0-8DC4-45E4-B933-E27D1E8AE271}" destId="{9AA296CA-9550-47F9-A54B-08844ED31BFF}" srcOrd="2" destOrd="0" presId="urn:microsoft.com/office/officeart/2005/8/layout/process3"/>
    <dgm:cxn modelId="{F74A1CB4-6235-4B91-8590-764C827373AD}" type="presParOf" srcId="{B0409428-63AD-4AC7-82CD-FA4CF4E37D46}" destId="{2D1A89A1-F1CA-4ACA-944D-4C4D3CFA9367}" srcOrd="7" destOrd="0" presId="urn:microsoft.com/office/officeart/2005/8/layout/process3"/>
    <dgm:cxn modelId="{44B3470C-0C99-4421-91E4-0B2D4F0952C6}" type="presParOf" srcId="{2D1A89A1-F1CA-4ACA-944D-4C4D3CFA9367}" destId="{A154EABA-3CC2-496D-B3E0-0EC852BB0455}" srcOrd="0" destOrd="0" presId="urn:microsoft.com/office/officeart/2005/8/layout/process3"/>
    <dgm:cxn modelId="{8506F144-3216-491B-96FD-EEB66F84B98B}" type="presParOf" srcId="{B0409428-63AD-4AC7-82CD-FA4CF4E37D46}" destId="{DF30062A-C326-408D-85F2-98B0C238E471}" srcOrd="8" destOrd="0" presId="urn:microsoft.com/office/officeart/2005/8/layout/process3"/>
    <dgm:cxn modelId="{D6856B1B-A97A-4AAF-8D1D-A410BD569E98}" type="presParOf" srcId="{DF30062A-C326-408D-85F2-98B0C238E471}" destId="{67E985E0-E4C9-4CA8-9B7D-9B257AA72D25}" srcOrd="0" destOrd="0" presId="urn:microsoft.com/office/officeart/2005/8/layout/process3"/>
    <dgm:cxn modelId="{46FD9296-9CA2-4610-B91B-05157A5DEF30}" type="presParOf" srcId="{DF30062A-C326-408D-85F2-98B0C238E471}" destId="{0143A50E-FD2F-461E-ADE4-9F092F5BA9FA}" srcOrd="1" destOrd="0" presId="urn:microsoft.com/office/officeart/2005/8/layout/process3"/>
    <dgm:cxn modelId="{830E237E-E6CD-432B-B35F-F496902468D2}" type="presParOf" srcId="{DF30062A-C326-408D-85F2-98B0C238E471}" destId="{FB0DBE5D-52E0-4FA0-9ECC-A04002D6C3B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D1DFB-40A6-43BD-A63D-E65809D8369D}">
      <dsp:nvSpPr>
        <dsp:cNvPr id="0" name=""/>
        <dsp:cNvSpPr/>
      </dsp:nvSpPr>
      <dsp:spPr>
        <a:xfrm>
          <a:off x="95491" y="509364"/>
          <a:ext cx="1146254" cy="6480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5491" y="509364"/>
        <a:ext cx="1146254" cy="432000"/>
      </dsp:txXfrm>
    </dsp:sp>
    <dsp:sp modelId="{85ECF732-7811-4463-BCD9-1B3ED12BDDC4}">
      <dsp:nvSpPr>
        <dsp:cNvPr id="0" name=""/>
        <dsp:cNvSpPr/>
      </dsp:nvSpPr>
      <dsp:spPr>
        <a:xfrm>
          <a:off x="0" y="791421"/>
          <a:ext cx="1789796" cy="94500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Moyens</a:t>
          </a:r>
        </a:p>
      </dsp:txBody>
      <dsp:txXfrm>
        <a:off x="27678" y="819099"/>
        <a:ext cx="1734440" cy="889644"/>
      </dsp:txXfrm>
    </dsp:sp>
    <dsp:sp modelId="{5BE947AB-BA96-46F2-A587-FA97F158FFDE}">
      <dsp:nvSpPr>
        <dsp:cNvPr id="0" name=""/>
        <dsp:cNvSpPr/>
      </dsp:nvSpPr>
      <dsp:spPr>
        <a:xfrm>
          <a:off x="1524845" y="582672"/>
          <a:ext cx="600170" cy="28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524845" y="639749"/>
        <a:ext cx="514555" cy="171230"/>
      </dsp:txXfrm>
    </dsp:sp>
    <dsp:sp modelId="{15F9943B-A0B0-4DDA-915B-B61756FF9744}">
      <dsp:nvSpPr>
        <dsp:cNvPr id="0" name=""/>
        <dsp:cNvSpPr/>
      </dsp:nvSpPr>
      <dsp:spPr>
        <a:xfrm>
          <a:off x="2374143" y="509364"/>
          <a:ext cx="1146254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2374143" y="509364"/>
        <a:ext cx="1146254" cy="432000"/>
      </dsp:txXfrm>
    </dsp:sp>
    <dsp:sp modelId="{F8506845-0A14-4EB8-A8A9-07C049129E14}">
      <dsp:nvSpPr>
        <dsp:cNvPr id="0" name=""/>
        <dsp:cNvSpPr/>
      </dsp:nvSpPr>
      <dsp:spPr>
        <a:xfrm>
          <a:off x="2258588" y="941364"/>
          <a:ext cx="1846914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/>
            <a:t>Activités</a:t>
          </a:r>
        </a:p>
      </dsp:txBody>
      <dsp:txXfrm>
        <a:off x="2286266" y="969042"/>
        <a:ext cx="1791558" cy="889644"/>
      </dsp:txXfrm>
    </dsp:sp>
    <dsp:sp modelId="{5CE420F1-A200-4197-90B1-A2A54C1E540A}">
      <dsp:nvSpPr>
        <dsp:cNvPr id="0" name=""/>
        <dsp:cNvSpPr/>
      </dsp:nvSpPr>
      <dsp:spPr>
        <a:xfrm>
          <a:off x="3809809" y="582672"/>
          <a:ext cx="613551" cy="28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809809" y="639749"/>
        <a:ext cx="527936" cy="171230"/>
      </dsp:txXfrm>
    </dsp:sp>
    <dsp:sp modelId="{E2ADAAAF-C487-49CB-AB3F-FFC46814DCCE}">
      <dsp:nvSpPr>
        <dsp:cNvPr id="0" name=""/>
        <dsp:cNvSpPr/>
      </dsp:nvSpPr>
      <dsp:spPr>
        <a:xfrm>
          <a:off x="4678042" y="509364"/>
          <a:ext cx="1146254" cy="6480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678042" y="509364"/>
        <a:ext cx="1146254" cy="432000"/>
      </dsp:txXfrm>
    </dsp:sp>
    <dsp:sp modelId="{85428F7C-6479-45BE-ABE1-58F764757A01}">
      <dsp:nvSpPr>
        <dsp:cNvPr id="0" name=""/>
        <dsp:cNvSpPr/>
      </dsp:nvSpPr>
      <dsp:spPr>
        <a:xfrm>
          <a:off x="4565800" y="941364"/>
          <a:ext cx="1840288" cy="94500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Résultats</a:t>
          </a:r>
        </a:p>
      </dsp:txBody>
      <dsp:txXfrm>
        <a:off x="4593478" y="969042"/>
        <a:ext cx="1784932" cy="889644"/>
      </dsp:txXfrm>
    </dsp:sp>
    <dsp:sp modelId="{ABE42E09-69EF-4D32-A50C-CF9801BA7CA2}">
      <dsp:nvSpPr>
        <dsp:cNvPr id="0" name=""/>
        <dsp:cNvSpPr/>
      </dsp:nvSpPr>
      <dsp:spPr>
        <a:xfrm>
          <a:off x="6084819" y="582672"/>
          <a:ext cx="552307" cy="28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6084819" y="639749"/>
        <a:ext cx="466692" cy="171230"/>
      </dsp:txXfrm>
    </dsp:sp>
    <dsp:sp modelId="{EECFB14B-D2AD-4C24-BE31-C2E9980EB76B}">
      <dsp:nvSpPr>
        <dsp:cNvPr id="0" name=""/>
        <dsp:cNvSpPr/>
      </dsp:nvSpPr>
      <dsp:spPr>
        <a:xfrm>
          <a:off x="6866386" y="509364"/>
          <a:ext cx="1146254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866386" y="509364"/>
        <a:ext cx="1146254" cy="432000"/>
      </dsp:txXfrm>
    </dsp:sp>
    <dsp:sp modelId="{9AA296CA-9550-47F9-A54B-08844ED31BFF}">
      <dsp:nvSpPr>
        <dsp:cNvPr id="0" name=""/>
        <dsp:cNvSpPr/>
      </dsp:nvSpPr>
      <dsp:spPr>
        <a:xfrm>
          <a:off x="6967468" y="941364"/>
          <a:ext cx="1413641" cy="94500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Effets</a:t>
          </a:r>
        </a:p>
      </dsp:txBody>
      <dsp:txXfrm>
        <a:off x="6995146" y="969042"/>
        <a:ext cx="1358285" cy="889644"/>
      </dsp:txXfrm>
    </dsp:sp>
    <dsp:sp modelId="{2D1A89A1-F1CA-4ACA-944D-4C4D3CFA9367}">
      <dsp:nvSpPr>
        <dsp:cNvPr id="0" name=""/>
        <dsp:cNvSpPr/>
      </dsp:nvSpPr>
      <dsp:spPr>
        <a:xfrm>
          <a:off x="8228355" y="582672"/>
          <a:ext cx="457313" cy="28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8228355" y="639749"/>
        <a:ext cx="371698" cy="171230"/>
      </dsp:txXfrm>
    </dsp:sp>
    <dsp:sp modelId="{0143A50E-FD2F-461E-ADE4-9F092F5BA9FA}">
      <dsp:nvSpPr>
        <dsp:cNvPr id="0" name=""/>
        <dsp:cNvSpPr/>
      </dsp:nvSpPr>
      <dsp:spPr>
        <a:xfrm>
          <a:off x="8875497" y="509364"/>
          <a:ext cx="1146254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8875497" y="509364"/>
        <a:ext cx="1146254" cy="432000"/>
      </dsp:txXfrm>
    </dsp:sp>
    <dsp:sp modelId="{FB0DBE5D-52E0-4FA0-9ECC-A04002D6C3BE}">
      <dsp:nvSpPr>
        <dsp:cNvPr id="0" name=""/>
        <dsp:cNvSpPr/>
      </dsp:nvSpPr>
      <dsp:spPr>
        <a:xfrm>
          <a:off x="8841407" y="941364"/>
          <a:ext cx="1683985" cy="94500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Impact</a:t>
          </a:r>
        </a:p>
      </dsp:txBody>
      <dsp:txXfrm>
        <a:off x="8869085" y="969042"/>
        <a:ext cx="1628629" cy="88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146D0-716C-4309-8914-A2EE396B2B18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AE22-0996-475C-86C2-9229FE4413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9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7B377-079C-60CD-BA7B-F50BC8E45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A5A7EB-37B7-8AA2-C306-FFC696F08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ABED4F-CDE7-151C-A9F1-CBA84604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3612A-07E9-405B-F862-FD330E67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8CCF9-1CFB-37EF-59A2-036EC008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0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F09FF-ED65-4B67-7997-1A2E5C37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261F74-4FB6-0A10-E46C-E4B97A430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7F89C9-9F6D-1198-9964-D5E66A1E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34111-F635-486D-F622-BE7F47C9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9417E-81F5-BEF2-ECC5-BDA510EF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8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3789BF-06A0-D82B-BAC8-541BF8771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C14B44-1460-9BBD-C928-DDA17143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91E163-1360-8E39-A13B-E450C589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9E462-3F00-7B57-9ABB-35C66375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E8590-ABC2-63EC-89FE-0C300F68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15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C306F-09DF-7138-5594-2554DADA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894DE-7736-8572-AE66-E488C737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E390BC-A4CB-3800-7323-72D2E742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D0B47-A925-56C9-EA33-B693FCAB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80CA3-92F8-69E6-B9A6-5BB5083A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8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59599-A2F0-91C5-E386-AB4A4F8F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C80A0-3EE2-F7DA-3A84-4434A2D2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22818-88A3-E25D-E771-54307049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D2D55-8EA2-6491-F652-0E6ED2EB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CFD5-9326-4FD4-CAEB-E0673DC9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91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5F772-5329-EA0B-608C-6C8C1393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CF4D1-A701-ABD5-2A95-87645BE44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EC0B2E-1250-C4F2-F462-7152D2C00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990B7-4A6C-0A0B-54F3-D8B6F290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FCBDDE-5F37-973E-C082-FC2D1FBD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9CAE37-CCE1-BA42-1201-6568EB25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42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7F5B0-F4B1-64AA-7008-C25A3BFD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5FDFBF-5D5E-90F1-15F9-B25C766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51144-E451-413E-6345-6CC84975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848512-29E0-7A99-5676-9CFA8BF05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44C0CE-E4A5-0794-7AC0-3C5C3920E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0D9D1E-8245-169F-8B58-33D0F526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1116F3-6152-02BD-A484-BB21C6EC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53839B-7F89-E0BC-347F-B60BDB97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4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E6BF5-4605-F810-0BC2-C7509257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2E92F7-5E7C-725D-BC06-2A466E13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BEE889-20C6-A8AB-F409-D4DF92CA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02DE35-6A47-7F12-9F2E-58E66D50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A57FB8-07A6-3667-1AF7-0147E61E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26993F-ACA6-F1B3-0BDA-70ACCC82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1DE20-495E-D4E8-7428-AC6394F6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8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64C1A-B807-E439-2555-46A4BFAC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A7F78-7333-D118-A637-169CE3EB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B8CA8D-066E-F2D4-19DE-8FCC1CA1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57DCF3-0C65-D5E7-C6F5-D65AEB7F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2DF7F7-4BC0-8A57-9258-DC0E98C4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EC234E-A12C-C9C9-B383-48E9E30C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8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16068-BA4D-DEBD-3DAB-05DF452C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22A982-D7D0-3BDE-D30C-E617ED209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5F93F-2FDA-BB01-72E9-5FF443C37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E951B-4997-73B1-5CCC-B730406B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808C82-1328-94EA-48B9-196BE8AC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775CFB-6820-584A-B137-715C8D01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85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5E70FD-8C05-A7CF-0EB7-B51F47A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AE71D-C4E2-32A8-3FBD-54EC7C27E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42E04-1A7B-6735-8CD8-DCB4DC5B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20CC-CAA5-4A34-BF11-5E04E2DAA109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B222B4-6DBF-65B2-EF21-740D48A70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99D46-4FA4-9DFF-6963-797198E7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3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EE78ED-5C4D-43DE-9F5D-77A02002772F}"/>
              </a:ext>
            </a:extLst>
          </p:cNvPr>
          <p:cNvSpPr txBox="1"/>
          <p:nvPr/>
        </p:nvSpPr>
        <p:spPr>
          <a:xfrm>
            <a:off x="-108857" y="1987184"/>
            <a:ext cx="69020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 dirty="0">
                <a:effectLst/>
                <a:ea typeface="Calibri" panose="020F0502020204030204" pitchFamily="34" charset="0"/>
              </a:rPr>
              <a:t>Programme National de Développement du secteur de l’Education PNDSE III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----------------------------- </a:t>
            </a:r>
            <a:r>
              <a:rPr lang="en-US" sz="2000" b="1" dirty="0">
                <a:solidFill>
                  <a:schemeClr val="tx1"/>
                </a:solidFill>
              </a:rPr>
              <a:t>Ξ</a:t>
            </a:r>
            <a:r>
              <a:rPr lang="fr-FR" sz="2000" dirty="0">
                <a:solidFill>
                  <a:schemeClr val="tx1"/>
                </a:solidFill>
              </a:rPr>
              <a:t> ---------------------------- </a:t>
            </a:r>
            <a:r>
              <a:rPr lang="fr-FR" sz="2000" b="1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fr-FR" sz="2200" b="1" dirty="0">
                <a:solidFill>
                  <a:srgbClr val="568636"/>
                </a:solidFill>
              </a:rPr>
              <a:t>Revue Annuelle Conjointe </a:t>
            </a:r>
            <a:br>
              <a:rPr lang="fr-FR" sz="2200" b="1" dirty="0">
                <a:solidFill>
                  <a:srgbClr val="568636"/>
                </a:solidFill>
              </a:rPr>
            </a:br>
            <a:r>
              <a:rPr lang="fr-FR" sz="2200" b="1" dirty="0">
                <a:solidFill>
                  <a:srgbClr val="568636"/>
                </a:solidFill>
              </a:rPr>
              <a:t>Février 2025</a:t>
            </a:r>
          </a:p>
          <a:p>
            <a:pPr algn="ctr"/>
            <a:br>
              <a:rPr lang="fr-FR" sz="1500" b="1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----------------------------- </a:t>
            </a:r>
            <a:r>
              <a:rPr lang="en-US" sz="2800" b="1" dirty="0">
                <a:solidFill>
                  <a:schemeClr val="tx1"/>
                </a:solidFill>
              </a:rPr>
              <a:t>Ξ</a:t>
            </a:r>
            <a:r>
              <a:rPr lang="fr-FR" sz="2800" dirty="0">
                <a:solidFill>
                  <a:schemeClr val="tx1"/>
                </a:solidFill>
              </a:rPr>
              <a:t> ----------------------------</a:t>
            </a:r>
            <a:endParaRPr lang="fr-FR" sz="2800" b="1" noProof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831DE6-9255-5EF5-BA4F-98C473B6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446" y="26890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0" dirty="0"/>
          </a:p>
        </p:txBody>
      </p:sp>
      <p:pic>
        <p:nvPicPr>
          <p:cNvPr id="4" name="Image 3" descr="Mauritanie - Ministère du Pétrole, de l'Energie et des Mines">
            <a:extLst>
              <a:ext uri="{FF2B5EF4-FFF2-40B4-BE49-F238E27FC236}">
                <a16:creationId xmlns:a16="http://schemas.microsoft.com/office/drawing/2014/main" id="{EC2C3B29-3B45-703F-9DFC-865ED03D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29" y="504488"/>
            <a:ext cx="1647712" cy="14698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AEB826-A4F9-D0AA-49E9-9E8207E03C97}"/>
              </a:ext>
            </a:extLst>
          </p:cNvPr>
          <p:cNvSpPr txBox="1"/>
          <p:nvPr/>
        </p:nvSpPr>
        <p:spPr>
          <a:xfrm>
            <a:off x="1072859" y="104378"/>
            <a:ext cx="432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0" dirty="0"/>
              <a:t>République Islamique de Mauritanie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6B6FB8-C09C-9CC2-955C-18E68B538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1" y="293872"/>
            <a:ext cx="5150069" cy="263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45D36F-891A-E5CE-C20A-E8E37D72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36824"/>
            <a:ext cx="12192000" cy="14211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B5D224-F5D5-1158-A308-449FDD04B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931" y="2952652"/>
            <a:ext cx="5150069" cy="277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5F2A5B9-E672-34D1-B79B-E6A4EC60DB9C}"/>
              </a:ext>
            </a:extLst>
          </p:cNvPr>
          <p:cNvSpPr txBox="1"/>
          <p:nvPr/>
        </p:nvSpPr>
        <p:spPr>
          <a:xfrm>
            <a:off x="327535" y="4341675"/>
            <a:ext cx="61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noProof="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Budget moyen vs Budget-programme </a:t>
            </a:r>
            <a:endParaRPr lang="fr-FR" sz="2800" b="1" noProof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4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E9F7-6B2E-8619-FA82-D8393368F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AF2E87-F90C-288E-5F35-0606303F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673A73-03AC-B65A-DF73-A5354D7B2AD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62E42D27-07DC-D3CA-FD3C-72C42E3B73AE}"/>
              </a:ext>
            </a:extLst>
          </p:cNvPr>
          <p:cNvSpPr txBox="1">
            <a:spLocks/>
          </p:cNvSpPr>
          <p:nvPr/>
        </p:nvSpPr>
        <p:spPr>
          <a:xfrm>
            <a:off x="457200" y="1014984"/>
            <a:ext cx="10680192" cy="51111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200" dirty="0"/>
              <a:t>Cette option permettra :</a:t>
            </a:r>
          </a:p>
          <a:p>
            <a:r>
              <a:rPr lang="fr-FR" sz="3200" dirty="0"/>
              <a:t>Unifier la présentation du  système budgétaire en y intégrant l’investissement et le fonctionnement pour monter leur interrelation ;</a:t>
            </a:r>
          </a:p>
          <a:p>
            <a:r>
              <a:rPr lang="fr-FR" sz="3200" dirty="0"/>
              <a:t>Rapprocher la prévision et l’exécution budgétaire ;</a:t>
            </a:r>
          </a:p>
          <a:p>
            <a:r>
              <a:rPr lang="fr-FR" sz="3200" dirty="0"/>
              <a:t> Introduire des objectifs ou les clarifier  ;</a:t>
            </a:r>
          </a:p>
          <a:p>
            <a:r>
              <a:rPr lang="fr-FR" sz="3200" dirty="0"/>
              <a:t>Mettre en exergue l’utilité des services rendus ;</a:t>
            </a:r>
          </a:p>
          <a:p>
            <a:r>
              <a:rPr lang="fr-FR" sz="3200" dirty="0"/>
              <a:t>Instaurer un cadre de transparence en  réduisant  la possibilité de penser que l’on cache une partie de la réalité</a:t>
            </a:r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1156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97801-4F18-0AB3-A881-74391759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5417A25-FD33-6803-26A7-C885E3C2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62F825-9E81-018D-2C79-DBC22FFF849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CF698CD3-9D39-AECE-04AB-89BA4F9AE004}"/>
              </a:ext>
            </a:extLst>
          </p:cNvPr>
          <p:cNvSpPr txBox="1">
            <a:spLocks/>
          </p:cNvSpPr>
          <p:nvPr/>
        </p:nvSpPr>
        <p:spPr>
          <a:xfrm>
            <a:off x="457200" y="932688"/>
            <a:ext cx="11155680" cy="5193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/>
              <a:t>Exiger que les deniers publics soient utilisés de façon optimale ;</a:t>
            </a:r>
          </a:p>
          <a:p>
            <a:r>
              <a:rPr lang="fr-FR" sz="3600"/>
              <a:t> Aménager la  nomenclature budgétaire pour :</a:t>
            </a:r>
          </a:p>
          <a:p>
            <a:pPr lvl="1"/>
            <a:r>
              <a:rPr lang="fr-FR" sz="3200"/>
              <a:t>Permettre d’avoir un budget unifié au niveau global et par ministère</a:t>
            </a:r>
          </a:p>
          <a:p>
            <a:pPr lvl="1"/>
            <a:r>
              <a:rPr lang="fr-FR" sz="3200"/>
              <a:t>Rassembler  les différents documents des dotations budgétaires  pourtant difficilement repérables pour un bon suivi de l’exécution budgétaire ;</a:t>
            </a:r>
          </a:p>
          <a:p>
            <a:pPr lvl="1"/>
            <a:r>
              <a:rPr lang="fr-FR" sz="3200"/>
              <a:t>Regrouper les informations pour une analyse fine des activités budgétaires financières et comptables de l’Etat.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802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51AE-C043-81E7-F9F0-F4994BB10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9D77D-90DD-8410-3AF4-1D4DD6F5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265D92-BC94-A524-7498-91B3FB2A989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C90B3D80-5035-8400-51E7-A5AF37D2439E}"/>
              </a:ext>
            </a:extLst>
          </p:cNvPr>
          <p:cNvSpPr txBox="1">
            <a:spLocks/>
          </p:cNvSpPr>
          <p:nvPr/>
        </p:nvSpPr>
        <p:spPr>
          <a:xfrm>
            <a:off x="457200" y="1115568"/>
            <a:ext cx="11082528" cy="50105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la mise en œuvre du budget unifié, tant au niveau global qu’au niveau de chaque ministère ;</a:t>
            </a:r>
          </a:p>
          <a:p>
            <a:r>
              <a:rPr lang="fr-FR" sz="3600" dirty="0"/>
              <a:t> Renforcer  et accentuer la déconcentration de la fonction pour favoriser la responsabilisation et le rendement du SI « </a:t>
            </a:r>
            <a:r>
              <a:rPr lang="fr-FR" sz="3600" dirty="0" err="1"/>
              <a:t>rachad</a:t>
            </a:r>
            <a:r>
              <a:rPr lang="fr-FR" sz="3600" dirty="0"/>
              <a:t> »</a:t>
            </a:r>
          </a:p>
          <a:p>
            <a:r>
              <a:rPr lang="fr-FR" sz="3600" dirty="0"/>
              <a:t>Renforcer le Contrôle financier posteriori avec les pouvoirs donnés aux délégués du contrôleur Financier placés auprès des différents ministères à viser les dépenses du secteur qui rentrent dans le champ de ses compétences ;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2590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B5BF6-2958-BF19-F7E2-390DD19AC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FA3F32-A86D-7FBA-C340-0BDD2DAC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FB3C3C-3EA3-254A-952E-F6AA451C64A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2AE8A1F8-E0B7-0251-BCDE-BA8D7C546BF9}"/>
              </a:ext>
            </a:extLst>
          </p:cNvPr>
          <p:cNvSpPr txBox="1">
            <a:spLocks/>
          </p:cNvSpPr>
          <p:nvPr/>
        </p:nvSpPr>
        <p:spPr>
          <a:xfrm>
            <a:off x="996696" y="886968"/>
            <a:ext cx="10479024" cy="4928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/>
              <a:t>Abandonner  progressivement l’approche  statique pour s’inscrire dans la durée, </a:t>
            </a:r>
          </a:p>
          <a:p>
            <a:r>
              <a:rPr lang="fr-FR" sz="3600"/>
              <a:t>S’installer dans un processus continu et dynamique  au lieu </a:t>
            </a:r>
            <a:r>
              <a:rPr lang="fr-FR" sz="3200"/>
              <a:t>du </a:t>
            </a:r>
            <a:r>
              <a:rPr lang="fr-FR" sz="3200" b="1"/>
              <a:t>processus budgétaire en éternel recommencement </a:t>
            </a:r>
          </a:p>
          <a:p>
            <a:r>
              <a:rPr lang="fr-FR" sz="3600"/>
              <a:t>Projeter dans l’avenir en profitant des expériences passées.  </a:t>
            </a:r>
            <a:endParaRPr lang="fr-FR" sz="6600"/>
          </a:p>
          <a:p>
            <a:pPr>
              <a:buFont typeface="Arial" panose="020B0604020202020204" pitchFamily="34" charset="0"/>
              <a:buNone/>
            </a:pPr>
            <a:r>
              <a:rPr lang="fr-FR" sz="3600"/>
              <a:t>Il serait utile à ce stade  de rappeler  la notion de programme et de budgets programmes.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8139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54197-FDCE-59ED-A53E-8064E333C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10A8FD-8E88-07C7-662B-C80FE15E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C1480C-9FCE-A6DB-56AD-B4311BB484D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609333A0-6301-1EF1-185E-E8E168328F75}"/>
              </a:ext>
            </a:extLst>
          </p:cNvPr>
          <p:cNvSpPr txBox="1">
            <a:spLocks/>
          </p:cNvSpPr>
          <p:nvPr/>
        </p:nvSpPr>
        <p:spPr>
          <a:xfrm>
            <a:off x="490728" y="623265"/>
            <a:ext cx="11210544" cy="5294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600" dirty="0"/>
              <a:t> </a:t>
            </a:r>
            <a:endParaRPr lang="fr-FR" sz="6600" dirty="0"/>
          </a:p>
          <a:p>
            <a:pPr>
              <a:buFont typeface="Arial" panose="020B0604020202020204" pitchFamily="34" charset="0"/>
              <a:buNone/>
            </a:pPr>
            <a:r>
              <a:rPr lang="fr-FR" sz="3600" b="1" dirty="0"/>
              <a:t>Il recouvre :</a:t>
            </a:r>
          </a:p>
          <a:p>
            <a:r>
              <a:rPr lang="fr-FR" sz="3600" dirty="0"/>
              <a:t>un ensemble d’actions</a:t>
            </a:r>
          </a:p>
          <a:p>
            <a:r>
              <a:rPr lang="fr-FR" sz="3600" dirty="0"/>
              <a:t>coordonnées dans le temps et dans l’espace ;</a:t>
            </a:r>
          </a:p>
          <a:p>
            <a:r>
              <a:rPr lang="fr-FR" sz="3600" dirty="0"/>
              <a:t>destinées à réaliser un objectif donné par un responsable désigné</a:t>
            </a:r>
          </a:p>
          <a:p>
            <a:r>
              <a:rPr lang="fr-FR" sz="3600" dirty="0"/>
              <a:t>une conception du budget basée sur le résultats plutôt que sur les besoins. 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65359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6C64-56AA-8623-776D-9D3C01014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4F548E-9D85-CAB5-7B20-339640F4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8541BB-48D8-9DE8-CEB8-0936E5945D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Caractéristiques d’un budget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6FF5B5E5-9BFD-DEC4-DA3E-BB094C2D9FAA}"/>
              </a:ext>
            </a:extLst>
          </p:cNvPr>
          <p:cNvSpPr txBox="1">
            <a:spLocks/>
          </p:cNvSpPr>
          <p:nvPr/>
        </p:nvSpPr>
        <p:spPr>
          <a:xfrm>
            <a:off x="466344" y="584775"/>
            <a:ext cx="10908792" cy="54223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000" b="1" dirty="0"/>
          </a:p>
          <a:p>
            <a:pPr>
              <a:buFont typeface="Arial" panose="020B0604020202020204" pitchFamily="34" charset="0"/>
              <a:buNone/>
            </a:pPr>
            <a:r>
              <a:rPr lang="fr-FR" sz="4000" dirty="0"/>
              <a:t>L’élaboration des budgets programmes suppose :</a:t>
            </a:r>
          </a:p>
          <a:p>
            <a:pPr>
              <a:buFont typeface="Arial" panose="020B0604020202020204" pitchFamily="34" charset="0"/>
              <a:buNone/>
            </a:pPr>
            <a:endParaRPr lang="fr-FR" sz="4000" dirty="0"/>
          </a:p>
          <a:p>
            <a:pPr>
              <a:lnSpc>
                <a:spcPct val="120000"/>
              </a:lnSpc>
            </a:pPr>
            <a:r>
              <a:rPr lang="fr-FR" sz="4000" dirty="0"/>
              <a:t>l’existence d’un cadre macro économique</a:t>
            </a:r>
          </a:p>
          <a:p>
            <a:pPr>
              <a:lnSpc>
                <a:spcPct val="120000"/>
              </a:lnSpc>
            </a:pPr>
            <a:r>
              <a:rPr lang="fr-FR" sz="4000" dirty="0"/>
              <a:t>l’existence d’une stratégie de développement et de réduction de la pauvreté</a:t>
            </a:r>
          </a:p>
          <a:p>
            <a:pPr>
              <a:lnSpc>
                <a:spcPct val="120000"/>
              </a:lnSpc>
            </a:pPr>
            <a:r>
              <a:rPr lang="fr-FR" sz="4000" dirty="0"/>
              <a:t>l’existence de stratégies sectorielles</a:t>
            </a:r>
          </a:p>
          <a:p>
            <a:pPr>
              <a:lnSpc>
                <a:spcPct val="120000"/>
              </a:lnSpc>
            </a:pPr>
            <a:r>
              <a:rPr lang="fr-FR" sz="4000" dirty="0"/>
              <a:t>l’adhésion à une pratique de budget unifié</a:t>
            </a:r>
          </a:p>
          <a:p>
            <a:pPr>
              <a:lnSpc>
                <a:spcPct val="120000"/>
              </a:lnSpc>
            </a:pPr>
            <a:r>
              <a:rPr lang="fr-FR" sz="4000" dirty="0"/>
              <a:t>un budget élaboré dans une perspective pluriannuelle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4000" dirty="0"/>
              <a:t> </a:t>
            </a:r>
            <a:endParaRPr lang="fr-FR" sz="7200" dirty="0"/>
          </a:p>
          <a:p>
            <a:endParaRPr lang="fr-FR" sz="4000" dirty="0"/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8918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57CA5-5C6D-EF82-12ED-DE434D766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51BB0A-1113-EEA4-337E-922C0D3D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1C2F9E-A55E-2255-B7F9-BD068FDCAD2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Structuration d’un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778E820-E983-4665-7092-86BB58A9A313}"/>
              </a:ext>
            </a:extLst>
          </p:cNvPr>
          <p:cNvSpPr txBox="1">
            <a:spLocks/>
          </p:cNvSpPr>
          <p:nvPr/>
        </p:nvSpPr>
        <p:spPr>
          <a:xfrm>
            <a:off x="219456" y="914400"/>
            <a:ext cx="11484864" cy="53675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4000" dirty="0"/>
              <a:t>Pour tout programme, nous devons avoir :</a:t>
            </a:r>
          </a:p>
          <a:p>
            <a:pPr>
              <a:buFont typeface="Arial" panose="020B0604020202020204" pitchFamily="34" charset="0"/>
              <a:buNone/>
            </a:pPr>
            <a:endParaRPr lang="fr-FR" sz="1200" dirty="0"/>
          </a:p>
          <a:p>
            <a:r>
              <a:rPr lang="fr-FR" sz="4000" dirty="0"/>
              <a:t>un précis stratégique basé sur :</a:t>
            </a:r>
          </a:p>
          <a:p>
            <a:pPr lvl="1"/>
            <a:r>
              <a:rPr lang="fr-FR" sz="3600" dirty="0"/>
              <a:t>discussion des objectifs</a:t>
            </a:r>
          </a:p>
          <a:p>
            <a:pPr lvl="1"/>
            <a:r>
              <a:rPr lang="fr-FR" sz="3600" dirty="0"/>
              <a:t>réalisation de la cohérence avec les stratégies de lutte contre la pauvreté</a:t>
            </a:r>
          </a:p>
          <a:p>
            <a:pPr lvl="1"/>
            <a:r>
              <a:rPr lang="fr-FR" sz="3600" dirty="0"/>
              <a:t>l’utilisation des documents existants</a:t>
            </a:r>
          </a:p>
          <a:p>
            <a:pPr lvl="1"/>
            <a:r>
              <a:rPr lang="fr-FR" sz="3600" dirty="0"/>
              <a:t>des stratégies rendues explicites</a:t>
            </a:r>
          </a:p>
        </p:txBody>
      </p:sp>
    </p:spTree>
    <p:extLst>
      <p:ext uri="{BB962C8B-B14F-4D97-AF65-F5344CB8AC3E}">
        <p14:creationId xmlns:p14="http://schemas.microsoft.com/office/powerpoint/2010/main" val="257493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49A5-CDA9-E909-01EF-11DB036E3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3223F9-B36E-EDB7-6410-1368B59B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55A5BC-3295-5CE2-C8F3-BD517200405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structure de programmes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5977A2D-8C95-CF5C-80BB-2D678C4A53CA}"/>
              </a:ext>
            </a:extLst>
          </p:cNvPr>
          <p:cNvSpPr txBox="1">
            <a:spLocks/>
          </p:cNvSpPr>
          <p:nvPr/>
        </p:nvSpPr>
        <p:spPr>
          <a:xfrm>
            <a:off x="384048" y="667512"/>
            <a:ext cx="11018520" cy="52498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Une structure de programme représente l’ensemble des programmes retenus pour un ministère donné.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dirty="0"/>
              <a:t> La structure de programme doit être :</a:t>
            </a:r>
          </a:p>
          <a:p>
            <a:r>
              <a:rPr lang="fr-FR" dirty="0"/>
              <a:t>exhaustive</a:t>
            </a:r>
          </a:p>
          <a:p>
            <a:r>
              <a:rPr lang="fr-FR" dirty="0"/>
              <a:t>simple</a:t>
            </a:r>
          </a:p>
          <a:p>
            <a:r>
              <a:rPr lang="fr-FR" dirty="0"/>
              <a:t>avoir des ordres de grandeurs comparables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dirty="0"/>
              <a:t> </a:t>
            </a:r>
            <a:endParaRPr lang="fr-FR" sz="3600" dirty="0"/>
          </a:p>
          <a:p>
            <a:pPr>
              <a:buFont typeface="Arial" panose="020B0604020202020204" pitchFamily="34" charset="0"/>
              <a:buNone/>
            </a:pPr>
            <a:r>
              <a:rPr lang="fr-FR" dirty="0"/>
              <a:t>Le programme retenu peut être :</a:t>
            </a:r>
          </a:p>
          <a:p>
            <a:r>
              <a:rPr lang="fr-FR" dirty="0"/>
              <a:t>un programme d’action ;</a:t>
            </a:r>
          </a:p>
          <a:p>
            <a:r>
              <a:rPr lang="fr-FR" dirty="0"/>
              <a:t>un programme d’intervention</a:t>
            </a:r>
          </a:p>
          <a:p>
            <a:r>
              <a:rPr lang="fr-FR" dirty="0"/>
              <a:t>un programme de soutien </a:t>
            </a:r>
          </a:p>
          <a:p>
            <a:r>
              <a:rPr lang="fr-FR" dirty="0"/>
              <a:t>selon les cas.</a:t>
            </a:r>
          </a:p>
        </p:txBody>
      </p:sp>
    </p:spTree>
    <p:extLst>
      <p:ext uri="{BB962C8B-B14F-4D97-AF65-F5344CB8AC3E}">
        <p14:creationId xmlns:p14="http://schemas.microsoft.com/office/powerpoint/2010/main" val="193514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8882F-840E-96E7-BB4C-4B53D363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C72A8E-592A-A765-C154-9C50C1B2E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B0A976-96B4-B8C7-95D6-6058A3A48BE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Critères de choix de la structure de programme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9F5B3228-07D8-7E9E-57DF-AC0D63AEB03D}"/>
              </a:ext>
            </a:extLst>
          </p:cNvPr>
          <p:cNvSpPr txBox="1">
            <a:spLocks/>
          </p:cNvSpPr>
          <p:nvPr/>
        </p:nvSpPr>
        <p:spPr>
          <a:xfrm>
            <a:off x="457200" y="841248"/>
            <a:ext cx="10826496" cy="52849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/>
              <a:t>facile d’évaluation avec des objectifs simples à impact mesurable</a:t>
            </a:r>
          </a:p>
          <a:p>
            <a:r>
              <a:rPr lang="fr-FR" sz="4000"/>
              <a:t>répondre à des priorités de politique publique (SCAPP-SD-CDMT etc.)</a:t>
            </a:r>
          </a:p>
          <a:p>
            <a:r>
              <a:rPr lang="fr-FR" sz="4000"/>
              <a:t>être placé sous une responsabilité unique</a:t>
            </a:r>
          </a:p>
          <a:p>
            <a:r>
              <a:rPr lang="fr-FR" sz="4000"/>
              <a:t>la structure de programme doit jouir d’une stabilité</a:t>
            </a:r>
          </a:p>
          <a:p>
            <a:r>
              <a:rPr lang="fr-FR" sz="4000"/>
              <a:t>avoir une appellation parlante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7305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15551-91D9-6ED8-56DC-604AD445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9F2BB1-0B13-420C-976B-B784C1EA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E45AA0-B677-0664-0F3F-44AAA47E94D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CONTENU DES BUDGETS PROGRAMMES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E2C27D2F-7913-A564-C64D-5CC88C2D73FF}"/>
              </a:ext>
            </a:extLst>
          </p:cNvPr>
          <p:cNvSpPr txBox="1">
            <a:spLocks/>
          </p:cNvSpPr>
          <p:nvPr/>
        </p:nvSpPr>
        <p:spPr>
          <a:xfrm>
            <a:off x="347472" y="685800"/>
            <a:ext cx="11384280" cy="53126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b="1" dirty="0"/>
              <a:t>Les éléments du programme</a:t>
            </a:r>
            <a:r>
              <a:rPr lang="fr-FR" b="1" u="sng" dirty="0"/>
              <a:t> </a:t>
            </a:r>
            <a:r>
              <a:rPr lang="fr-FR" b="1" dirty="0"/>
              <a:t>se résument comme ci-après :</a:t>
            </a:r>
            <a:endParaRPr lang="fr-FR" b="1" u="sng" dirty="0"/>
          </a:p>
          <a:p>
            <a:pPr>
              <a:buFont typeface="Arial" panose="020B0604020202020204" pitchFamily="34" charset="0"/>
              <a:buNone/>
            </a:pPr>
            <a:r>
              <a:rPr lang="fr-FR" dirty="0"/>
              <a:t> </a:t>
            </a:r>
            <a:endParaRPr lang="fr-FR" sz="1100" dirty="0"/>
          </a:p>
          <a:p>
            <a:r>
              <a:rPr lang="fr-FR" dirty="0"/>
              <a:t>les objectifs</a:t>
            </a:r>
          </a:p>
          <a:p>
            <a:r>
              <a:rPr lang="fr-FR" dirty="0"/>
              <a:t>les stratégies</a:t>
            </a:r>
          </a:p>
          <a:p>
            <a:r>
              <a:rPr lang="fr-FR" dirty="0"/>
              <a:t>les indicateurs</a:t>
            </a:r>
          </a:p>
          <a:p>
            <a:r>
              <a:rPr lang="fr-FR" dirty="0"/>
              <a:t>le tableau de financement</a:t>
            </a:r>
          </a:p>
          <a:p>
            <a:r>
              <a:rPr lang="fr-FR" b="1" dirty="0"/>
              <a:t>Analyse de programme</a:t>
            </a:r>
            <a:br>
              <a:rPr lang="fr-FR" b="1" dirty="0"/>
            </a:br>
            <a:r>
              <a:rPr lang="fr-FR" b="1" dirty="0"/>
              <a:t>Coûts unitaires</a:t>
            </a:r>
            <a:endParaRPr lang="fr-FR" dirty="0"/>
          </a:p>
          <a:p>
            <a:r>
              <a:rPr lang="fr-FR" dirty="0"/>
              <a:t>les projections</a:t>
            </a:r>
          </a:p>
          <a:p>
            <a:r>
              <a:rPr lang="fr-FR" dirty="0"/>
              <a:t>le système de suivi évaluation</a:t>
            </a:r>
          </a:p>
        </p:txBody>
      </p:sp>
    </p:spTree>
    <p:extLst>
      <p:ext uri="{BB962C8B-B14F-4D97-AF65-F5344CB8AC3E}">
        <p14:creationId xmlns:p14="http://schemas.microsoft.com/office/powerpoint/2010/main" val="111041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391EF8-EDBA-3D05-F69E-9CB2C0C5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7B9E0C-79B1-11B2-D6FC-96DEEA1ACEF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731C980E-E16D-7309-C4AC-86F5213B4F68}"/>
              </a:ext>
            </a:extLst>
          </p:cNvPr>
          <p:cNvSpPr txBox="1">
            <a:spLocks/>
          </p:cNvSpPr>
          <p:nvPr/>
        </p:nvSpPr>
        <p:spPr>
          <a:xfrm>
            <a:off x="1115568" y="1564780"/>
            <a:ext cx="9674352" cy="43525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fr-FR" sz="4000" b="1" dirty="0"/>
          </a:p>
          <a:p>
            <a:pPr algn="ctr">
              <a:buFont typeface="Wingdings" pitchFamily="2" charset="2"/>
              <a:buNone/>
            </a:pPr>
            <a:r>
              <a:rPr lang="fr-FR" b="1" dirty="0"/>
              <a:t>Illustration par le cas du ministère</a:t>
            </a:r>
          </a:p>
          <a:p>
            <a:pPr algn="ctr">
              <a:buFont typeface="Wingdings" pitchFamily="2" charset="2"/>
              <a:buNone/>
            </a:pPr>
            <a:r>
              <a:rPr lang="fr-FR" b="1" dirty="0"/>
              <a:t> de l’éducation</a:t>
            </a:r>
          </a:p>
          <a:p>
            <a:pPr algn="ctr">
              <a:buFont typeface="Wingdings" pitchFamily="2" charset="2"/>
              <a:buNone/>
            </a:pPr>
            <a:endParaRPr lang="fr-FR" dirty="0"/>
          </a:p>
          <a:p>
            <a:pPr algn="ctr">
              <a:buFont typeface="Wingdings" pitchFamily="2" charset="2"/>
              <a:buNone/>
            </a:pPr>
            <a:r>
              <a:rPr lang="fr-FR" dirty="0"/>
              <a:t>Mohamed Salem DEDI</a:t>
            </a:r>
          </a:p>
          <a:p>
            <a:pPr algn="ctr">
              <a:buFont typeface="Wingdings" pitchFamily="2" charset="2"/>
              <a:buNone/>
            </a:pPr>
            <a:r>
              <a:rPr lang="fr-FR" dirty="0"/>
              <a:t>msalemdedi@gmail.com</a:t>
            </a:r>
          </a:p>
          <a:p>
            <a:pPr algn="ctr">
              <a:buFont typeface="Wingdings" pitchFamily="2" charset="2"/>
              <a:buNone/>
            </a:pPr>
            <a:r>
              <a:rPr lang="fr-FR" dirty="0"/>
              <a:t>Nouakchott</a:t>
            </a:r>
          </a:p>
          <a:p>
            <a:pPr algn="ctr">
              <a:buFont typeface="Wingdings" pitchFamily="2" charset="2"/>
              <a:buNone/>
            </a:pPr>
            <a:r>
              <a:rPr lang="fr-FR" dirty="0"/>
              <a:t>Février 2025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F0FF66A1-02C8-636F-EB65-C83C864CDC44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10610088" cy="1935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ctr"/>
            <a:b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Budget moyen vs Budget-programme </a:t>
            </a:r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2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1F475-7FB8-9931-C58F-9664FCB5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C70E9E-BE2B-E69A-148C-AEC8FC83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A4B2FD-E6FE-90B7-7AD0-7C789B7D1ED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CONTENU DES BUDGETS PROGRAMMES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0BC31500-0CD6-6101-A177-0B0986316ACC}"/>
              </a:ext>
            </a:extLst>
          </p:cNvPr>
          <p:cNvSpPr txBox="1">
            <a:spLocks/>
          </p:cNvSpPr>
          <p:nvPr/>
        </p:nvSpPr>
        <p:spPr>
          <a:xfrm>
            <a:off x="411480" y="937616"/>
            <a:ext cx="11064240" cy="53534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600" b="1"/>
              <a:t>1°- Les objectifs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/>
              <a:t> </a:t>
            </a:r>
          </a:p>
          <a:p>
            <a:r>
              <a:rPr lang="fr-FR" sz="3600"/>
              <a:t>Ils sont tirés des missions du ministère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/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 b="1"/>
              <a:t>2°- Les stratégies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/>
              <a:t> </a:t>
            </a:r>
          </a:p>
          <a:p>
            <a:r>
              <a:rPr lang="fr-FR" sz="3600"/>
              <a:t>Ils constituent une donnée pour le secteur qui se retrouve dans le document opérationnel CSLP et politique sectoriel et autres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/>
              <a:t> 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0654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B3C3-BC39-2353-BE3B-65DF23DD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D8E446-7219-006F-7BC7-2B0C3C87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929011-D891-B6C1-4EFF-B3FF524E359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CONTENU DES BUDGETS PROGRAMMES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AA875712-AE34-B515-BD9F-2FE94E673B9B}"/>
              </a:ext>
            </a:extLst>
          </p:cNvPr>
          <p:cNvSpPr txBox="1">
            <a:spLocks/>
          </p:cNvSpPr>
          <p:nvPr/>
        </p:nvSpPr>
        <p:spPr>
          <a:xfrm>
            <a:off x="512064" y="740664"/>
            <a:ext cx="10945368" cy="56144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b="1" dirty="0"/>
              <a:t>3°- Les Indicateurs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00" dirty="0"/>
              <a:t> </a:t>
            </a:r>
          </a:p>
          <a:p>
            <a:r>
              <a:rPr lang="fr-FR" dirty="0"/>
              <a:t>Les indicateurs associés au programme peuvent être :</a:t>
            </a:r>
          </a:p>
          <a:p>
            <a:r>
              <a:rPr lang="fr-FR" dirty="0"/>
              <a:t>des indicateurs d’impacts</a:t>
            </a:r>
          </a:p>
          <a:p>
            <a:r>
              <a:rPr lang="fr-FR" dirty="0"/>
              <a:t>des indicateurs de résultat</a:t>
            </a:r>
          </a:p>
          <a:p>
            <a:r>
              <a:rPr lang="fr-FR" dirty="0"/>
              <a:t>des indicateurs de moyen.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dirty="0"/>
              <a:t>On distingue d’autres indicateurs comme :</a:t>
            </a:r>
          </a:p>
          <a:p>
            <a:r>
              <a:rPr lang="fr-FR" dirty="0"/>
              <a:t>les indicateurs d’effet</a:t>
            </a:r>
          </a:p>
          <a:p>
            <a:r>
              <a:rPr lang="fr-FR" dirty="0"/>
              <a:t>les indicateurs de d’efficacité</a:t>
            </a:r>
          </a:p>
          <a:p>
            <a:r>
              <a:rPr lang="fr-FR" dirty="0"/>
              <a:t>les indicateurs d’activité</a:t>
            </a:r>
          </a:p>
          <a:p>
            <a:r>
              <a:rPr lang="fr-FR" dirty="0"/>
              <a:t>selon le niveau où l’on se situe par rapport à l’exécution du programme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60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49CD9-12E9-076A-6264-06BC275A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DBA1EE-0F37-0598-D95C-2FB4E343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C3282F-6E81-B344-0131-4BD698AE0B6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chaîne des indicateurs</a:t>
            </a:r>
          </a:p>
        </p:txBody>
      </p:sp>
      <p:graphicFrame>
        <p:nvGraphicFramePr>
          <p:cNvPr id="4" name="عنصر نائب للمحتوى 5">
            <a:extLst>
              <a:ext uri="{FF2B5EF4-FFF2-40B4-BE49-F238E27FC236}">
                <a16:creationId xmlns:a16="http://schemas.microsoft.com/office/drawing/2014/main" id="{E724163F-E12F-03F3-F623-613A70DB2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85156"/>
              </p:ext>
            </p:extLst>
          </p:nvPr>
        </p:nvGraphicFramePr>
        <p:xfrm>
          <a:off x="676656" y="2053185"/>
          <a:ext cx="10533888" cy="239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441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AE34-6498-6CE4-866C-A44081682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2DB720-56CC-04FA-A39A-7223ED8C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539F59-B7F5-6948-A122-24488E45836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Qualité des indicateurs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B91B06B7-87D0-19D8-11A7-7BEE579AACA5}"/>
              </a:ext>
            </a:extLst>
          </p:cNvPr>
          <p:cNvSpPr txBox="1">
            <a:spLocks/>
          </p:cNvSpPr>
          <p:nvPr/>
        </p:nvSpPr>
        <p:spPr>
          <a:xfrm>
            <a:off x="402336" y="914400"/>
            <a:ext cx="9628632" cy="5166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200" b="1" dirty="0"/>
              <a:t>Qualité des indicateurs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050" dirty="0"/>
              <a:t> </a:t>
            </a:r>
            <a:endParaRPr lang="fr-FR" sz="100" dirty="0"/>
          </a:p>
          <a:p>
            <a:pPr>
              <a:buFont typeface="Arial" panose="020B0604020202020204" pitchFamily="34" charset="0"/>
              <a:buNone/>
            </a:pPr>
            <a:r>
              <a:rPr lang="fr-FR" sz="3200" dirty="0"/>
              <a:t>objectifs</a:t>
            </a:r>
          </a:p>
          <a:p>
            <a:r>
              <a:rPr lang="fr-FR" sz="3200" dirty="0"/>
              <a:t>valides</a:t>
            </a:r>
          </a:p>
          <a:p>
            <a:r>
              <a:rPr lang="fr-FR" sz="3200" dirty="0"/>
              <a:t>fiables</a:t>
            </a:r>
          </a:p>
          <a:p>
            <a:r>
              <a:rPr lang="fr-FR" sz="3200" dirty="0"/>
              <a:t>précis</a:t>
            </a:r>
          </a:p>
          <a:p>
            <a:r>
              <a:rPr lang="fr-FR" sz="3200" dirty="0"/>
              <a:t>sensibles</a:t>
            </a:r>
          </a:p>
          <a:p>
            <a:r>
              <a:rPr lang="fr-FR" sz="3200" dirty="0"/>
              <a:t>simples</a:t>
            </a:r>
          </a:p>
          <a:p>
            <a:r>
              <a:rPr lang="fr-FR" sz="3200" dirty="0"/>
              <a:t>disponible en  temps voulu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0422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5231-8C85-CCBB-585D-1EF42E655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8797240-F526-80D8-4D34-33ECEAB9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686468-3CAF-6D03-9D92-2177EBC3A6C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tableau de financement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EBB370B-5337-8EC9-749B-F75D15A40AFA}"/>
              </a:ext>
            </a:extLst>
          </p:cNvPr>
          <p:cNvSpPr txBox="1">
            <a:spLocks/>
          </p:cNvSpPr>
          <p:nvPr/>
        </p:nvSpPr>
        <p:spPr>
          <a:xfrm>
            <a:off x="365760" y="584775"/>
            <a:ext cx="10853928" cy="5532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600" dirty="0"/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 dirty="0"/>
              <a:t>Il met en face toutes les ressources du programme et tous les emplois du programme de façon à s’assurer de l’équilibre ressources emplois sur la période concernée ;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3600" dirty="0"/>
              <a:t> </a:t>
            </a:r>
          </a:p>
          <a:p>
            <a:r>
              <a:rPr lang="fr-FR" sz="3600" dirty="0"/>
              <a:t>Il couvre 6 années :</a:t>
            </a:r>
          </a:p>
          <a:p>
            <a:r>
              <a:rPr lang="fr-FR" sz="3600" dirty="0"/>
              <a:t>2 ou 3 années historiques</a:t>
            </a:r>
          </a:p>
          <a:p>
            <a:r>
              <a:rPr lang="fr-FR" sz="3600" dirty="0"/>
              <a:t>l’année en cours</a:t>
            </a:r>
          </a:p>
          <a:p>
            <a:r>
              <a:rPr lang="fr-FR" sz="3600" dirty="0"/>
              <a:t>3 années de projection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2949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023C9-247A-434D-3063-1A275E8A9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853CEDA-C138-5B1E-1CF4-74B5F4E2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F3DC23-6BC5-1BC4-232B-482B2F610AD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tableau de financement</a:t>
            </a:r>
          </a:p>
        </p:txBody>
      </p:sp>
      <p:graphicFrame>
        <p:nvGraphicFramePr>
          <p:cNvPr id="8" name="عنصر نائب للمحتوى 3">
            <a:extLst>
              <a:ext uri="{FF2B5EF4-FFF2-40B4-BE49-F238E27FC236}">
                <a16:creationId xmlns:a16="http://schemas.microsoft.com/office/drawing/2014/main" id="{F0CB0251-1916-DF1F-B759-DD6C3DA8B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1122"/>
              </p:ext>
            </p:extLst>
          </p:nvPr>
        </p:nvGraphicFramePr>
        <p:xfrm>
          <a:off x="1" y="704088"/>
          <a:ext cx="12191999" cy="590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8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85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88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3189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LIBELLE DU PROGRAMME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2012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2013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2014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2015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2016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Arial"/>
                          <a:ea typeface="Times New Roman"/>
                        </a:rPr>
                        <a:t>2017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453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</a:rPr>
                        <a:t>RESSOURCES DU PROGRAMME</a:t>
                      </a:r>
                      <a:endParaRPr lang="fr-FR" sz="1100" b="1" i="1" dirty="0">
                        <a:latin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</a:rPr>
                        <a:t>Financement intérieur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</a:rPr>
                        <a:t>Financement extérieur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Dons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 err="1">
                          <a:latin typeface="Arial"/>
                          <a:ea typeface="Times New Roman"/>
                          <a:cs typeface="Times New Roman"/>
                        </a:rPr>
                        <a:t>Prèts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3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b="1" i="1">
                        <a:latin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314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</a:rPr>
                        <a:t>EMPLOIS DU PROGRAMME</a:t>
                      </a:r>
                      <a:endParaRPr lang="fr-FR" sz="1100" b="1" i="1" dirty="0">
                        <a:latin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</a:rPr>
                        <a:t>Dépenses ordinaires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Dépenses de personnels 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ABS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AGR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Transfert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 err="1">
                          <a:latin typeface="Arial"/>
                          <a:ea typeface="Times New Roman"/>
                          <a:cs typeface="Times New Roman"/>
                        </a:rPr>
                        <a:t>Etc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</a:rPr>
                        <a:t>Dépenses en capital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Ressources intérieures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Ressources extérieures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20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Times New Roman"/>
                        </a:rPr>
                        <a:t>ANALYSE DES PROJETS DU PROGRAMME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</a:rPr>
                        <a:t>Projet 1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</a:rPr>
                        <a:t>Projet 2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</a:rPr>
                        <a:t>Etc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631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Arial"/>
                          <a:ea typeface="Times New Roman"/>
                        </a:rPr>
                        <a:t>TABLEAU D’EVOLUTION DES INDICATEURS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"/>
                        </a:rPr>
                        <a:t>Indicateur</a:t>
                      </a:r>
                      <a:endParaRPr lang="fr-FR" sz="1100" b="1" dirty="0"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0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B14EB-3656-1152-76D9-E4516C850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57C467-7084-B4B3-1DA2-BE585359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C2B2F7-8443-D278-CFE0-D0CC4A0E646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4°- Les projections à moyen terme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9A9CA4D0-9C01-EA25-2CDF-D8690C876F8E}"/>
              </a:ext>
            </a:extLst>
          </p:cNvPr>
          <p:cNvSpPr txBox="1">
            <a:spLocks/>
          </p:cNvSpPr>
          <p:nvPr/>
        </p:nvSpPr>
        <p:spPr>
          <a:xfrm>
            <a:off x="320040" y="584775"/>
            <a:ext cx="11649456" cy="59166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4400" b="1"/>
              <a:t> </a:t>
            </a:r>
            <a:endParaRPr lang="fr-FR" sz="8000"/>
          </a:p>
          <a:p>
            <a:r>
              <a:rPr lang="fr-FR" sz="4400"/>
              <a:t>Projections simultanées des ressources et des indicateurs</a:t>
            </a:r>
          </a:p>
          <a:p>
            <a:r>
              <a:rPr lang="fr-FR" sz="4400"/>
              <a:t>Utilisation de modèles</a:t>
            </a:r>
          </a:p>
          <a:p>
            <a:pPr lvl="1"/>
            <a:r>
              <a:rPr lang="fr-FR" sz="4000"/>
              <a:t>Modèle de simulation de financement des moyens aux résultats</a:t>
            </a:r>
          </a:p>
          <a:p>
            <a:pPr lvl="1"/>
            <a:r>
              <a:rPr lang="fr-FR" sz="4000"/>
              <a:t>Modèle de comportement des résultats aux impacts</a:t>
            </a: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1256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FDF90-BB7E-9F15-1628-CD61A3889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1FAC72-6A2F-03CF-B3A2-A341E15E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DA55078-E87A-DE0E-9C42-D85017071DC2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5°- Analyse de programme</a:t>
            </a:r>
            <a:b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Coûts unitaires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EC49DF5-44C2-46FC-2A88-1D457C16678E}"/>
              </a:ext>
            </a:extLst>
          </p:cNvPr>
          <p:cNvSpPr txBox="1">
            <a:spLocks/>
          </p:cNvSpPr>
          <p:nvPr/>
        </p:nvSpPr>
        <p:spPr>
          <a:xfrm>
            <a:off x="484632" y="1280160"/>
            <a:ext cx="11073384" cy="49286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fr-FR" sz="6000" dirty="0"/>
              <a:t> Pour plus de cohérence, il est indiqué que les projections afférentes aux budgets programmes soient placées dans un cadre de dépenses à moyen terme global.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fr-FR" sz="6000" dirty="0"/>
              <a:t> </a:t>
            </a:r>
          </a:p>
          <a:p>
            <a:pPr algn="just"/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196724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B3427-EE11-106E-A691-44FF3EA5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60AF92-8C7C-5D8E-3170-E4E36D13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05C135-26ED-99A7-0DFB-BB8B37414D6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CADRE LOGIQUE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F8BD5AE4-D0E7-3257-62BE-C69734DBA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432565"/>
              </p:ext>
            </p:extLst>
          </p:nvPr>
        </p:nvGraphicFramePr>
        <p:xfrm>
          <a:off x="80772" y="647702"/>
          <a:ext cx="12030456" cy="560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</a:rPr>
                        <a:t>HIRARCHICHIE DES OBJECTIFS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</a:rPr>
                        <a:t>MESURES DE LA PERFORMANCE INDICATEURS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</a:rPr>
                        <a:t>MOYENS DE VERIFICATION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</a:rPr>
                        <a:t>CONDITIONS EXTERNES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Arial"/>
                        </a:rPr>
                        <a:t>Objectif Global</a:t>
                      </a:r>
                      <a:endParaRPr lang="fr-FR" sz="1600" b="1" i="1" dirty="0"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Objectif Spécifique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Réalisation des programmes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Sous programme1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Sous programme 2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Sous programme n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0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0" dirty="0">
                          <a:latin typeface="Arial"/>
                        </a:rPr>
                        <a:t>Activités dans le secteur</a:t>
                      </a:r>
                      <a:endParaRPr lang="fr-FR" sz="1600" b="1" kern="0" dirty="0"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Dépenses en capital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Dépenses ordinaires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Sous programme 1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Sous programme 2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Sous programme n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70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472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9F36-A3E1-D0C3-E2C8-A5E372DB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8975EE3-B765-C9AC-80E7-46021295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9AD1B5-CBE1-49C4-2A7A-50C971074AB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CADRE LOGIQUE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D0B008CB-1D18-CBF5-A6AB-7FB23B1A8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816884"/>
              </p:ext>
            </p:extLst>
          </p:nvPr>
        </p:nvGraphicFramePr>
        <p:xfrm>
          <a:off x="457200" y="1600200"/>
          <a:ext cx="1101851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INDICATEUR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2009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2010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2011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2012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2013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2014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Indicateur 1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Arial"/>
                          <a:ea typeface="Times New Roman"/>
                        </a:rPr>
                        <a:t>Indicateur 2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Arial"/>
                          <a:ea typeface="Times New Roman"/>
                        </a:rPr>
                        <a:t>Etc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94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2A29-5573-F79F-6F17-0D9888A8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155863-52BC-1B09-CB1E-9EF3A504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9097D7-CD21-A00C-F675-3A14FC6CDBA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QU'EST-CE QU'UN BUDGET?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43F3559-B11E-7D3D-A9A2-4B1A5377905D}"/>
              </a:ext>
            </a:extLst>
          </p:cNvPr>
          <p:cNvSpPr txBox="1">
            <a:spLocks/>
          </p:cNvSpPr>
          <p:nvPr/>
        </p:nvSpPr>
        <p:spPr>
          <a:xfrm>
            <a:off x="457200" y="914400"/>
            <a:ext cx="11347704" cy="5330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Structures , Organisations / besoins des fonds cas </a:t>
            </a:r>
            <a:r>
              <a:rPr lang="fr-FR" sz="3200" dirty="0" err="1"/>
              <a:t>ONFs</a:t>
            </a:r>
            <a:r>
              <a:rPr lang="fr-FR" sz="3200" dirty="0"/>
              <a:t>, Privés et L’Etat .</a:t>
            </a:r>
          </a:p>
          <a:p>
            <a:r>
              <a:rPr lang="fr-FR" sz="3200" dirty="0"/>
              <a:t>Fonds ou ressources ( argents utilisés pour atteindre des résultats et objectifs spécifiés , définis  ,  planifiés et prévus  par l’entité ou la structure elle-même.</a:t>
            </a:r>
            <a:endParaRPr lang="ar-SA" sz="3200" dirty="0"/>
          </a:p>
          <a:p>
            <a:r>
              <a:rPr lang="fr-FR" sz="3200" dirty="0"/>
              <a:t>Instrument qui rend cela possible est le budget. Un budget est un processus de gestion dans lequel une séquence de planification, d’'exécution et d'évaluation permettant  à </a:t>
            </a:r>
            <a:r>
              <a:rPr lang="fr-FR" sz="3600" dirty="0"/>
              <a:t>l’organisation</a:t>
            </a:r>
            <a:r>
              <a:rPr lang="fr-FR" sz="3200" dirty="0"/>
              <a:t> d’établir  lien essentiel entre ses objectifs , ses plans , ses ressources financières et ses activités opérationnelles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74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5EF34-92DD-52E0-F681-8A57FAB5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8860D8-57CA-4FCF-C235-CE662407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CB025C-DF3F-3BE7-688F-C14C8D6C6DB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7°- Le suivi évaluation des programmes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0CBFD77A-71FF-E180-BC0E-F04EDE2F235D}"/>
              </a:ext>
            </a:extLst>
          </p:cNvPr>
          <p:cNvSpPr txBox="1">
            <a:spLocks/>
          </p:cNvSpPr>
          <p:nvPr/>
        </p:nvSpPr>
        <p:spPr>
          <a:xfrm>
            <a:off x="365760" y="892118"/>
            <a:ext cx="11704320" cy="54955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/>
              <a:t>Suivi financier</a:t>
            </a:r>
          </a:p>
          <a:p>
            <a:pPr lvl="1"/>
            <a:r>
              <a:rPr lang="fr-FR" sz="4000" dirty="0"/>
              <a:t>Crédits, engagements, ordonnancement, paiement ;</a:t>
            </a:r>
          </a:p>
          <a:p>
            <a:pPr lvl="1"/>
            <a:r>
              <a:rPr lang="fr-FR" sz="4000" dirty="0"/>
              <a:t>Détermination du niveau d’exécution des programmes</a:t>
            </a:r>
            <a:endParaRPr lang="fr-FR" sz="8000" dirty="0"/>
          </a:p>
          <a:p>
            <a:r>
              <a:rPr lang="fr-FR" sz="4400" dirty="0"/>
              <a:t>Suivi des réalisations physiques</a:t>
            </a:r>
          </a:p>
          <a:p>
            <a:r>
              <a:rPr lang="fr-FR" sz="4400" dirty="0"/>
              <a:t>Suivi des indicateurs de résultats et d’impact associés</a:t>
            </a: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3436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B2496-3D0E-6190-3C9E-C13455DE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1F2B4E-197C-20F6-E7B6-7336C717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AB865E-6461-E4DF-09E1-246359FF9C21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6600" b="1" i="1" dirty="0"/>
              <a:t>Illustration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CD3DE852-9333-A282-E39A-FF7F645AECC3}"/>
              </a:ext>
            </a:extLst>
          </p:cNvPr>
          <p:cNvSpPr txBox="1">
            <a:spLocks/>
          </p:cNvSpPr>
          <p:nvPr/>
        </p:nvSpPr>
        <p:spPr>
          <a:xfrm>
            <a:off x="192024" y="1003783"/>
            <a:ext cx="11311128" cy="5726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fr-FR" sz="3600" dirty="0"/>
          </a:p>
          <a:p>
            <a:pPr algn="ctr">
              <a:buFont typeface="Wingdings" pitchFamily="2" charset="2"/>
              <a:buNone/>
            </a:pPr>
            <a:endParaRPr lang="fr-FR" sz="3600" dirty="0"/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Ministère de l’Education et de la Réforme du Système l’Enseignement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Budget-Programme – Expérience pilote 2025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fr-FR" sz="3600" dirty="0"/>
          </a:p>
          <a:p>
            <a:pPr algn="ctr">
              <a:buFont typeface="Arial" panose="020B0604020202020204" pitchFamily="34" charset="0"/>
              <a:buNone/>
            </a:pPr>
            <a:endParaRPr lang="fr-FR" sz="3600" dirty="0"/>
          </a:p>
          <a:p>
            <a:pPr algn="ctr">
              <a:buFont typeface="Arial" panose="020B0604020202020204" pitchFamily="34" charset="0"/>
              <a:buNone/>
            </a:pPr>
            <a:endParaRPr lang="fr-FR" sz="3600" dirty="0"/>
          </a:p>
          <a:p>
            <a:pPr algn="ctr">
              <a:buFont typeface="Arial" panose="020B0604020202020204" pitchFamily="34" charset="0"/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20812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10988-08DB-E29F-504E-7AE96D21E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CD4B66-2E74-E7B9-B19A-20809190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4F8F3B-41D8-9E1B-31FB-2A9A4118BC2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442157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4575-797B-BE30-AB3B-982A0A27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68975E-6AA9-61EE-D2B0-DE428C8D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96042A-D9A3-1CD4-367E-1327E81B9215}"/>
              </a:ext>
            </a:extLst>
          </p:cNvPr>
          <p:cNvSpPr txBox="1"/>
          <p:nvPr/>
        </p:nvSpPr>
        <p:spPr>
          <a:xfrm>
            <a:off x="323087" y="1450003"/>
            <a:ext cx="510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noProof="0" dirty="0"/>
              <a:t>Merci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01804F-7852-7577-BE9C-86FEA5CB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6472"/>
            <a:ext cx="12192000" cy="9406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F3C10B-702C-FF02-257C-31B4F063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10" y="1450002"/>
            <a:ext cx="6420636" cy="4280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4FB5C5-45C4-5229-48E6-500E0A9A09F5}"/>
              </a:ext>
            </a:extLst>
          </p:cNvPr>
          <p:cNvSpPr txBox="1"/>
          <p:nvPr/>
        </p:nvSpPr>
        <p:spPr>
          <a:xfrm>
            <a:off x="-422386" y="3301671"/>
            <a:ext cx="609166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Mohamed Salem </a:t>
            </a:r>
            <a:r>
              <a:rPr lang="fr-FR" sz="2400" dirty="0" err="1"/>
              <a:t>Dedi</a:t>
            </a: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msalemdedi@gmail.com</a:t>
            </a:r>
          </a:p>
        </p:txBody>
      </p:sp>
    </p:spTree>
    <p:extLst>
      <p:ext uri="{BB962C8B-B14F-4D97-AF65-F5344CB8AC3E}">
        <p14:creationId xmlns:p14="http://schemas.microsoft.com/office/powerpoint/2010/main" val="324608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B06D-7FDA-1CC9-1461-DEDE3137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BF7245-1519-54A3-9AC5-F2D71930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672A05A-3013-EB49-DD11-71FCDB496BF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SIGNIFICATION SUPPLÉMENTAIRE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D370E8D-71F5-1946-5AD8-385F633AFE87}"/>
              </a:ext>
            </a:extLst>
          </p:cNvPr>
          <p:cNvSpPr txBox="1">
            <a:spLocks/>
          </p:cNvSpPr>
          <p:nvPr/>
        </p:nvSpPr>
        <p:spPr>
          <a:xfrm>
            <a:off x="822960" y="768452"/>
            <a:ext cx="10104120" cy="53488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4800" dirty="0"/>
              <a:t>Pour les gouvernements, </a:t>
            </a:r>
          </a:p>
          <a:p>
            <a:pPr lvl="1"/>
            <a:r>
              <a:rPr lang="fr-FR" sz="4400" dirty="0"/>
              <a:t>ne possèdent pas de ressources propres</a:t>
            </a:r>
          </a:p>
          <a:p>
            <a:pPr lvl="1"/>
            <a:r>
              <a:rPr lang="fr-FR" sz="4400" dirty="0"/>
              <a:t>leur raison d’exister est de fournir des services aux citoyens </a:t>
            </a:r>
          </a:p>
          <a:p>
            <a:pPr lvl="1"/>
            <a:r>
              <a:rPr lang="fr-FR" sz="4400" dirty="0"/>
              <a:t>Impôts  et taxes et richesses du sous sol du pays.</a:t>
            </a:r>
          </a:p>
          <a:p>
            <a:pPr lvl="1"/>
            <a:r>
              <a:rPr lang="fr-FR" sz="4400" dirty="0"/>
              <a:t>Légitimité / choix</a:t>
            </a:r>
            <a:br>
              <a:rPr lang="fr-FR" sz="4400" dirty="0"/>
            </a:br>
            <a:endParaRPr lang="fr-FR" sz="44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686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65334-530F-08D2-6B5B-FE7CCF392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1FE6951-03DD-CF6A-E21B-52DB08AB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95C4F5-4471-7D11-84D2-94DB5F65724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/>
              <a:t>LES ETAPES DU BUDGET PROGRAMME ET SON CONTENU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B4FDB027-22D0-3BE6-3CA1-2954629CBB66}"/>
              </a:ext>
            </a:extLst>
          </p:cNvPr>
          <p:cNvSpPr txBox="1">
            <a:spLocks/>
          </p:cNvSpPr>
          <p:nvPr/>
        </p:nvSpPr>
        <p:spPr>
          <a:xfrm>
            <a:off x="838200" y="865632"/>
            <a:ext cx="10829544" cy="50516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Budgets programmes répondent aux imperfections  inhérentes au    système budgétaire classique  communément appelé budget moyen ou budget objet;</a:t>
            </a:r>
          </a:p>
          <a:p>
            <a:r>
              <a:rPr lang="fr-FR" dirty="0"/>
              <a:t>Budget moyen se caractérise par :</a:t>
            </a:r>
          </a:p>
          <a:p>
            <a:r>
              <a:rPr lang="fr-FR" dirty="0"/>
              <a:t>Système autocentré et statique;</a:t>
            </a:r>
          </a:p>
          <a:p>
            <a:r>
              <a:rPr lang="fr-FR" dirty="0"/>
              <a:t>Absence de rapport explicite avec les stratégies politiques publiques et surtout les priorités ;</a:t>
            </a:r>
          </a:p>
          <a:p>
            <a:r>
              <a:rPr lang="fr-FR" dirty="0"/>
              <a:t>basé sur les besoins;</a:t>
            </a:r>
          </a:p>
          <a:p>
            <a:r>
              <a:rPr lang="fr-FR" dirty="0"/>
              <a:t>forte spécialisation des crédits budgétaires par nature et par destination;</a:t>
            </a:r>
          </a:p>
          <a:p>
            <a:r>
              <a:rPr lang="fr-FR" dirty="0"/>
              <a:t>prédominance du contrôle de régularité  car reposant sur les principes de : l’annualité,  la spécialité, l’universalité, l’unité budgétaire</a:t>
            </a:r>
          </a:p>
        </p:txBody>
      </p:sp>
    </p:spTree>
    <p:extLst>
      <p:ext uri="{BB962C8B-B14F-4D97-AF65-F5344CB8AC3E}">
        <p14:creationId xmlns:p14="http://schemas.microsoft.com/office/powerpoint/2010/main" val="280755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1CC97-7C34-9476-24AC-A635D08C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D73618-4669-F078-8F66-DB281BF4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BAFB52-1144-72F3-C92E-A01DCED6514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CARACTÉRISTIQUES DU BUDGET MOYEN 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B8B83A3-3BB9-6495-CC41-A6F7D520EC62}"/>
              </a:ext>
            </a:extLst>
          </p:cNvPr>
          <p:cNvSpPr txBox="1">
            <a:spLocks/>
          </p:cNvSpPr>
          <p:nvPr/>
        </p:nvSpPr>
        <p:spPr>
          <a:xfrm>
            <a:off x="384048" y="969620"/>
            <a:ext cx="11219688" cy="4947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Système autocentré et statique;</a:t>
            </a:r>
          </a:p>
          <a:p>
            <a:r>
              <a:rPr lang="fr-FR" sz="3200" dirty="0"/>
              <a:t>Absence de rapport explicite avec les stratégies politiques publiques et surtout les priorités ;</a:t>
            </a:r>
          </a:p>
          <a:p>
            <a:r>
              <a:rPr lang="fr-FR" sz="3200" dirty="0"/>
              <a:t>basé sur les besoins;</a:t>
            </a:r>
          </a:p>
          <a:p>
            <a:r>
              <a:rPr lang="fr-FR" sz="3200" dirty="0"/>
              <a:t>forte spécialisation des crédits budgétaires par nature et par destination;</a:t>
            </a:r>
          </a:p>
          <a:p>
            <a:r>
              <a:rPr lang="fr-FR" sz="3200" dirty="0"/>
              <a:t>prédominance du contrôle de régularité  car reposant sur les principes de : l’annualité,  la spécialité, l’universalité, l’unité budgétaire;</a:t>
            </a:r>
          </a:p>
          <a:p>
            <a:r>
              <a:rPr lang="fr-FR" sz="3200" dirty="0"/>
              <a:t>Dichotomie fonctionnement / investissement;</a:t>
            </a:r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3951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C540-9771-98F7-9709-DEE25353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722D34E-18F6-6761-06DD-1E9736CA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D3DA55-0403-DCDA-6E20-5F440DE9315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MOYEN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1F0067-1B07-E8F4-150C-D279F794F21C}"/>
              </a:ext>
            </a:extLst>
          </p:cNvPr>
          <p:cNvSpPr txBox="1"/>
          <p:nvPr/>
        </p:nvSpPr>
        <p:spPr>
          <a:xfrm>
            <a:off x="395478" y="110006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/>
              <a:t>Forces</a:t>
            </a:r>
            <a:endParaRPr lang="fr-FR" sz="2800" b="1" dirty="0"/>
          </a:p>
        </p:txBody>
      </p:sp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id="{6B1DF3F6-ACB6-12E9-D913-E4A61B71C54D}"/>
              </a:ext>
            </a:extLst>
          </p:cNvPr>
          <p:cNvSpPr txBox="1">
            <a:spLocks/>
          </p:cNvSpPr>
          <p:nvPr/>
        </p:nvSpPr>
        <p:spPr>
          <a:xfrm>
            <a:off x="395478" y="1806646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Système clair et simple</a:t>
            </a:r>
          </a:p>
          <a:p>
            <a:r>
              <a:rPr lang="fr-FR" dirty="0"/>
              <a:t>Arbitrage facile entre Crédits/Consommations</a:t>
            </a:r>
          </a:p>
          <a:p>
            <a:endParaRPr lang="fr-FR" dirty="0"/>
          </a:p>
        </p:txBody>
      </p:sp>
      <p:sp>
        <p:nvSpPr>
          <p:cNvPr id="8" name="عنصر نائب للمحتوى 5">
            <a:extLst>
              <a:ext uri="{FF2B5EF4-FFF2-40B4-BE49-F238E27FC236}">
                <a16:creationId xmlns:a16="http://schemas.microsoft.com/office/drawing/2014/main" id="{824C7D7A-C3A2-4C6D-BC30-861F5B6C274B}"/>
              </a:ext>
            </a:extLst>
          </p:cNvPr>
          <p:cNvSpPr txBox="1">
            <a:spLocks/>
          </p:cNvSpPr>
          <p:nvPr/>
        </p:nvSpPr>
        <p:spPr>
          <a:xfrm>
            <a:off x="5690616" y="1899218"/>
            <a:ext cx="4797552" cy="44347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Faiblesses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Mauvaise prise en compte des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Finalités des actions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Priorités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Incompatibilité avec une approche par la performance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Absence d’indication justifiée des dépenses prévues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fr-FR" dirty="0"/>
              <a:t>Aucune préoccupation sur l’efficacité des actions financées par les programmes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fr-FR" dirty="0"/>
          </a:p>
          <a:p>
            <a:endParaRPr lang="fr-FR" dirty="0"/>
          </a:p>
        </p:txBody>
      </p:sp>
      <p:sp>
        <p:nvSpPr>
          <p:cNvPr id="9" name="عنصر نائب للنص 4">
            <a:extLst>
              <a:ext uri="{FF2B5EF4-FFF2-40B4-BE49-F238E27FC236}">
                <a16:creationId xmlns:a16="http://schemas.microsoft.com/office/drawing/2014/main" id="{68288D49-94E7-F7FC-611B-619BE124A29D}"/>
              </a:ext>
            </a:extLst>
          </p:cNvPr>
          <p:cNvSpPr txBox="1">
            <a:spLocks/>
          </p:cNvSpPr>
          <p:nvPr/>
        </p:nvSpPr>
        <p:spPr>
          <a:xfrm>
            <a:off x="5690616" y="1245533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/>
              <a:t>Faiblesses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43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8F024-E2B9-F037-9CCC-917EC5A3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703B30-68D2-5843-3410-4DFA51E0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AB545C-9ABD-788D-3B8F-8127A48AFBF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3200" b="1" dirty="0"/>
              <a:t>BUDGET MOYEN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E69D88F0-AAB4-408D-A37E-CBB0137C23B5}"/>
              </a:ext>
            </a:extLst>
          </p:cNvPr>
          <p:cNvSpPr txBox="1">
            <a:spLocks/>
          </p:cNvSpPr>
          <p:nvPr/>
        </p:nvSpPr>
        <p:spPr>
          <a:xfrm>
            <a:off x="585216" y="1166018"/>
            <a:ext cx="10753344" cy="4686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600" b="1" dirty="0"/>
              <a:t>EN CONCLUSION :</a:t>
            </a:r>
          </a:p>
          <a:p>
            <a:endParaRPr lang="fr-FR" sz="3600" dirty="0"/>
          </a:p>
          <a:p>
            <a:r>
              <a:rPr lang="fr-FR" sz="3600" dirty="0"/>
              <a:t>LE BUDGET DE MOYEN PERMET DE REPONDRE A DEUX QUESTIONS : QUI DEPENSE ? COMBIEN CELA COUTE?</a:t>
            </a:r>
          </a:p>
          <a:p>
            <a:r>
              <a:rPr lang="fr-FR" sz="3600" dirty="0"/>
              <a:t> SA NATURE PRIVILEGIE LE CONTRÔLE  DE REGULARITE AU DETRIMENT DU CONTRÔLE D ’EFFICACITE</a:t>
            </a:r>
          </a:p>
        </p:txBody>
      </p:sp>
    </p:spTree>
    <p:extLst>
      <p:ext uri="{BB962C8B-B14F-4D97-AF65-F5344CB8AC3E}">
        <p14:creationId xmlns:p14="http://schemas.microsoft.com/office/powerpoint/2010/main" val="250951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DFF5-FA19-B0F2-41F3-2144B730B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D83FA41-C032-25F0-9478-8940DC3834D7}"/>
              </a:ext>
            </a:extLst>
          </p:cNvPr>
          <p:cNvSpPr/>
          <p:nvPr/>
        </p:nvSpPr>
        <p:spPr>
          <a:xfrm>
            <a:off x="813816" y="3725456"/>
            <a:ext cx="8833104" cy="1888959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D0D88E16-2762-BF5F-AF06-400C5FD3E1F9}"/>
              </a:ext>
            </a:extLst>
          </p:cNvPr>
          <p:cNvSpPr txBox="1">
            <a:spLocks/>
          </p:cNvSpPr>
          <p:nvPr/>
        </p:nvSpPr>
        <p:spPr>
          <a:xfrm>
            <a:off x="630936" y="1166018"/>
            <a:ext cx="10469880" cy="5143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dirty="0"/>
              <a:t>.</a:t>
            </a:r>
          </a:p>
          <a:p>
            <a:pPr>
              <a:buNone/>
            </a:pPr>
            <a:r>
              <a:rPr lang="fr-FR" b="1" dirty="0"/>
              <a:t>Définition</a:t>
            </a:r>
            <a:r>
              <a:rPr lang="fr-FR" dirty="0"/>
              <a:t>:</a:t>
            </a:r>
          </a:p>
          <a:p>
            <a:pPr>
              <a:buNone/>
            </a:pPr>
            <a:r>
              <a:rPr lang="fr-FR" dirty="0"/>
              <a:t>un outil de planification, de préparation et de présentation du  budget permettant de clarifier les liens entre les ressources budgétaires et les résultats des politiques</a:t>
            </a:r>
            <a:br>
              <a:rPr lang="fr-FR" dirty="0"/>
            </a:br>
            <a:r>
              <a:rPr lang="fr-FR" dirty="0"/>
              <a:t>choisies par le gouvernement</a:t>
            </a:r>
          </a:p>
          <a:p>
            <a:pPr>
              <a:buFont typeface="Arial" panose="020B0604020202020204" pitchFamily="34" charset="0"/>
              <a:buNone/>
            </a:pPr>
            <a:endParaRPr lang="fr-FR" dirty="0"/>
          </a:p>
          <a:p>
            <a:pPr lvl="0"/>
            <a:r>
              <a:rPr lang="fr-FR" b="1" dirty="0"/>
              <a:t>QUI     COMMENT   QUAND   POURQUOI   COMBIEN                                   </a:t>
            </a:r>
          </a:p>
          <a:p>
            <a:pPr marL="0" lvl="0" indent="0">
              <a:buNone/>
            </a:pPr>
            <a:r>
              <a:rPr lang="fr-FR" dirty="0"/>
              <a:t>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C98530-641B-2396-3AB6-9FA4DCC75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8128435-637C-7333-B628-3013B332AA5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PROGRAMME</a:t>
            </a:r>
          </a:p>
        </p:txBody>
      </p:sp>
    </p:spTree>
    <p:extLst>
      <p:ext uri="{BB962C8B-B14F-4D97-AF65-F5344CB8AC3E}">
        <p14:creationId xmlns:p14="http://schemas.microsoft.com/office/powerpoint/2010/main" val="3729951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1426</Words>
  <Application>Microsoft Office PowerPoint</Application>
  <PresentationFormat>Grand écran</PresentationFormat>
  <Paragraphs>270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El-Béchir Meoms</dc:creator>
  <cp:lastModifiedBy>Med Vall AHMEDH NALLA</cp:lastModifiedBy>
  <cp:revision>8</cp:revision>
  <dcterms:created xsi:type="dcterms:W3CDTF">2025-01-29T09:54:06Z</dcterms:created>
  <dcterms:modified xsi:type="dcterms:W3CDTF">2025-02-25T00:27:45Z</dcterms:modified>
</cp:coreProperties>
</file>