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2" r:id="rId3"/>
    <p:sldId id="280" r:id="rId4"/>
    <p:sldId id="271" r:id="rId5"/>
    <p:sldId id="257" r:id="rId6"/>
    <p:sldId id="275" r:id="rId7"/>
    <p:sldId id="283" r:id="rId8"/>
    <p:sldId id="276" r:id="rId9"/>
    <p:sldId id="281" r:id="rId10"/>
    <p:sldId id="274" r:id="rId11"/>
    <p:sldId id="284" r:id="rId12"/>
    <p:sldId id="277" r:id="rId13"/>
    <p:sldId id="285" r:id="rId14"/>
    <p:sldId id="278" r:id="rId15"/>
    <p:sldId id="286" r:id="rId16"/>
    <p:sldId id="279" r:id="rId17"/>
    <p:sldId id="270" r:id="rId18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529" autoAdjust="0"/>
    <p:restoredTop sz="94660"/>
  </p:normalViewPr>
  <p:slideViewPr>
    <p:cSldViewPr snapToGrid="0">
      <p:cViewPr>
        <p:scale>
          <a:sx n="87" d="100"/>
          <a:sy n="87" d="100"/>
        </p:scale>
        <p:origin x="-156" y="-63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fr-F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r-FR" sz="1600" b="1" dirty="0"/>
              <a:t>Evolution effectifs élèves inscrits</a:t>
            </a:r>
          </a:p>
        </c:rich>
      </c:tx>
      <c:layout>
        <c:manualLayout>
          <c:xMode val="edge"/>
          <c:yMode val="edge"/>
          <c:x val="0.15978563771948848"/>
          <c:y val="3.791468679808977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fr-FR"/>
        </a:p>
      </c:txPr>
    </c:title>
    <c:autoTitleDeleted val="0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2.9402753672064373E-2"/>
          <c:y val="6.3657332682773321E-2"/>
          <c:w val="0.94609495160121526"/>
          <c:h val="0.8758554035112601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Feuil1!$B$7</c:f>
              <c:strCache>
                <c:ptCount val="1"/>
                <c:pt idx="0">
                  <c:v>Effectifs inscrits dans les filières de l’établissement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dLbl>
              <c:idx val="0"/>
              <c:layout>
                <c:manualLayout>
                  <c:x val="0.13966307994230578"/>
                  <c:y val="-0.37188465895520201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FAB5-4DD2-AE37-917492ED0F91}"/>
                </c:ext>
              </c:extLst>
            </c:dLbl>
            <c:dLbl>
              <c:idx val="1"/>
              <c:layout>
                <c:manualLayout>
                  <c:x val="0"/>
                  <c:y val="-0.3494819686566959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AB5-4DD2-AE37-917492ED0F91}"/>
                </c:ext>
              </c:extLst>
            </c:dLbl>
            <c:dLbl>
              <c:idx val="2"/>
              <c:layout>
                <c:manualLayout>
                  <c:x val="1.7151606308704218E-2"/>
                  <c:y val="-0.42565111567161679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6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fr-FR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AB5-4DD2-AE37-917492ED0F9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accent2"/>
                    </a:solidFill>
                    <a:latin typeface="+mn-lt"/>
                    <a:ea typeface="+mn-ea"/>
                    <a:cs typeface="+mn-cs"/>
                  </a:defRPr>
                </a:pPr>
                <a:endParaRPr lang="fr-FR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Feuil1!$C$6:$E$6</c:f>
              <c:numCache>
                <c:formatCode>General</c:formatCode>
                <c:ptCount val="3"/>
                <c:pt idx="0">
                  <c:v>2022</c:v>
                </c:pt>
                <c:pt idx="1">
                  <c:v>2023</c:v>
                </c:pt>
                <c:pt idx="2">
                  <c:v>2024</c:v>
                </c:pt>
              </c:numCache>
            </c:numRef>
          </c:cat>
          <c:val>
            <c:numRef>
              <c:f>Feuil1!$C$7:$E$7</c:f>
              <c:numCache>
                <c:formatCode>General</c:formatCode>
                <c:ptCount val="3"/>
                <c:pt idx="0">
                  <c:v>156</c:v>
                </c:pt>
                <c:pt idx="1">
                  <c:v>116</c:v>
                </c:pt>
                <c:pt idx="2">
                  <c:v>140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FAB5-4DD2-AE37-917492ED0F9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125677903"/>
        <c:axId val="1125676463"/>
        <c:axId val="0"/>
      </c:bar3DChart>
      <c:catAx>
        <c:axId val="1125677903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125676463"/>
        <c:crosses val="autoZero"/>
        <c:auto val="1"/>
        <c:lblAlgn val="ctr"/>
        <c:lblOffset val="100"/>
        <c:noMultiLvlLbl val="0"/>
      </c:catAx>
      <c:valAx>
        <c:axId val="112567646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fr-FR"/>
          </a:p>
        </c:txPr>
        <c:crossAx val="1125677903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fr-F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8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D1EBF50-D397-4A01-A2E4-A2C4D5B76B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ar-SA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6F656B56-2DA9-4318-AA96-5220E59DA5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  <a:endParaRPr lang="ar-S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12C48517-2D4C-40B6-90D4-8CF5E5A732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89CCB-657E-4205-B62F-FB87CBDA5227}" type="datetimeFigureOut">
              <a:rPr lang="ar-SA" smtClean="0"/>
              <a:t>27/08/1446</a:t>
            </a:fld>
            <a:endParaRPr lang="ar-S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B53BA17E-E22F-4A48-BFBD-329E0CC319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D52CFB4-1146-4A32-9902-C0D27324B9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7878-5BBB-43CC-A394-5B26B666556D}" type="slidenum">
              <a:rPr lang="ar-SA" smtClean="0"/>
              <a:t>‹N°›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1710782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6EADB7-791B-4536-A13C-32754A0FA9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ar-S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641A1816-12FA-47F9-BB0F-D0120CFE4B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ar-S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8F200A7-92EE-4070-812C-1C7B535A91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89CCB-657E-4205-B62F-FB87CBDA5227}" type="datetimeFigureOut">
              <a:rPr lang="ar-SA" smtClean="0"/>
              <a:t>27/08/1446</a:t>
            </a:fld>
            <a:endParaRPr lang="ar-S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F2C900B-7D4B-4C44-B205-0A4A2EA9F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83F5566-CB68-4D8C-80CF-0113856A31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7878-5BBB-43CC-A394-5B26B666556D}" type="slidenum">
              <a:rPr lang="ar-SA" smtClean="0"/>
              <a:t>‹N°›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07786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BE4B79B7-57A7-4ED6-B1E8-D5DE6132DE7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ar-SA"/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20E93679-E73C-48B5-BC5D-A4EC011B910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ar-S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37BEC065-555A-468C-A89D-E71B76A924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89CCB-657E-4205-B62F-FB87CBDA5227}" type="datetimeFigureOut">
              <a:rPr lang="ar-SA" smtClean="0"/>
              <a:t>27/08/1446</a:t>
            </a:fld>
            <a:endParaRPr lang="ar-S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6D349E9-F324-4AE0-9A6E-3308CB91D9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39EAF5F-E5A2-4965-8066-B8D75FEA65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7878-5BBB-43CC-A394-5B26B666556D}" type="slidenum">
              <a:rPr lang="ar-SA" smtClean="0"/>
              <a:t>‹N°›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527862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9F49B5-C4FE-4374-A9AB-E67A3932BB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ar-S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73F2B486-6A1B-4A98-82A5-3560424FB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ar-S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C2827A0-CA30-4601-80D5-784D8ACA5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89CCB-657E-4205-B62F-FB87CBDA5227}" type="datetimeFigureOut">
              <a:rPr lang="ar-SA" smtClean="0"/>
              <a:t>27/08/1446</a:t>
            </a:fld>
            <a:endParaRPr lang="ar-S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66584B9-3CA2-4B37-A656-CDE3B9FE9B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AEF2B4A-923F-4DA0-B86A-C717C55F5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7878-5BBB-43CC-A394-5B26B666556D}" type="slidenum">
              <a:rPr lang="ar-SA" smtClean="0"/>
              <a:t>‹N°›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611170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CD20F98-E431-49B7-9F21-D0C741D43A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ar-S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3339235-1F32-45B8-937A-2DC79579DB5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1C5A941-655B-4033-9D91-DC262292E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89CCB-657E-4205-B62F-FB87CBDA5227}" type="datetimeFigureOut">
              <a:rPr lang="ar-SA" smtClean="0"/>
              <a:t>27/08/1446</a:t>
            </a:fld>
            <a:endParaRPr lang="ar-S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FB968D6-8335-42B0-BBF8-D020D8840E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031C8F60-FF23-4603-A170-2E9BF572A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7878-5BBB-43CC-A394-5B26B666556D}" type="slidenum">
              <a:rPr lang="ar-SA" smtClean="0"/>
              <a:t>‹N°›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2598724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29299A5-67C4-4387-AC90-516172A2D0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ar-S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F82E5FC-A99E-412E-950C-CB8A1EB965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ar-SA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3633B3E-680C-4966-8462-B2CDE32372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ar-SA"/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892F2292-6C7F-4610-9C6C-4EAF6A5743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89CCB-657E-4205-B62F-FB87CBDA5227}" type="datetimeFigureOut">
              <a:rPr lang="ar-SA" smtClean="0"/>
              <a:t>27/08/1446</a:t>
            </a:fld>
            <a:endParaRPr lang="ar-S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C053D8A-8185-4CF8-A925-72DA0026D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2FD34CF-2CAF-46C6-BB92-08812B27EC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7878-5BBB-43CC-A394-5B26B666556D}" type="slidenum">
              <a:rPr lang="ar-SA" smtClean="0"/>
              <a:t>‹N°›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429632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E2F708-CC9C-4BF3-B5DB-F6051268C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ar-S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80250B4C-D035-4CC1-BA1E-13A5DCD5F2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6E09729-A469-4F42-ABDD-9B514EDE0F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ar-SA"/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9DF35524-74FC-473B-99A4-B20C4660B56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7A996044-7F74-445E-9539-3154C508D6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ar-SA"/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35A3CF9B-4B59-4B20-A64F-4F4A151C9D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89CCB-657E-4205-B62F-FB87CBDA5227}" type="datetimeFigureOut">
              <a:rPr lang="ar-SA" smtClean="0"/>
              <a:t>27/08/1446</a:t>
            </a:fld>
            <a:endParaRPr lang="ar-SA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F909281E-49EA-41B7-89A4-6A20F4D82D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9EF9C307-1F2E-4E84-9C9A-2742F84C74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7878-5BBB-43CC-A394-5B26B666556D}" type="slidenum">
              <a:rPr lang="ar-SA" smtClean="0"/>
              <a:t>‹N°›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313580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E1F8446-EF67-4A6E-BCEC-18482ED602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ar-SA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8AAB618-2BEB-4E5D-8659-9512D329DB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89CCB-657E-4205-B62F-FB87CBDA5227}" type="datetimeFigureOut">
              <a:rPr lang="ar-SA" smtClean="0"/>
              <a:t>27/08/1446</a:t>
            </a:fld>
            <a:endParaRPr lang="ar-SA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5A5F4AD-12A6-4197-A1AE-CAF79FCBB2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F116AB4-02AB-439A-9F8C-6C7511F29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7878-5BBB-43CC-A394-5B26B666556D}" type="slidenum">
              <a:rPr lang="ar-SA" smtClean="0"/>
              <a:t>‹N°›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883272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22A6EA8E-B7A8-4976-91F1-500F420DE0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89CCB-657E-4205-B62F-FB87CBDA5227}" type="datetimeFigureOut">
              <a:rPr lang="ar-SA" smtClean="0"/>
              <a:t>27/08/1446</a:t>
            </a:fld>
            <a:endParaRPr lang="ar-SA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10E87440-9123-48C6-85EB-1F4E0F4ADE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2F62829A-6E5E-4D21-87AC-550DE3E7E4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7878-5BBB-43CC-A394-5B26B666556D}" type="slidenum">
              <a:rPr lang="ar-SA" smtClean="0"/>
              <a:t>‹N°›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075577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01FEF9B-61BB-4A8F-A743-E941063D89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ar-SA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22294E-914E-4BCC-84DA-F3739F964B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ar-S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40DA6BA-616A-4200-9B46-DB1DB59A58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04BFC2F6-C72D-4D23-9461-22FAC9992B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89CCB-657E-4205-B62F-FB87CBDA5227}" type="datetimeFigureOut">
              <a:rPr lang="ar-SA" smtClean="0"/>
              <a:t>27/08/1446</a:t>
            </a:fld>
            <a:endParaRPr lang="ar-S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424F73BF-8DDB-48CD-96F1-99E5C6F23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E23E97C-69A9-4F3A-B84B-FCBF468184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7878-5BBB-43CC-A394-5B26B666556D}" type="slidenum">
              <a:rPr lang="ar-SA" smtClean="0"/>
              <a:t>‹N°›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8907571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1C626D4-E4E1-4604-B9E0-460E727CDF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ar-SA"/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1DB22414-2A01-4ABD-9357-6B20935AA5F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5D53E652-16AF-4CCF-91AE-6DFA893C65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C530CD8-B022-437F-82A8-B3BE038FD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89CCB-657E-4205-B62F-FB87CBDA5227}" type="datetimeFigureOut">
              <a:rPr lang="ar-SA" smtClean="0"/>
              <a:t>27/08/1446</a:t>
            </a:fld>
            <a:endParaRPr lang="ar-SA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3B361584-9829-4C43-9BA8-C36175134F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3B6B412-53C3-48D2-BCFD-01FF1E41E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4D7878-5BBB-43CC-A394-5B26B666556D}" type="slidenum">
              <a:rPr lang="ar-SA" smtClean="0"/>
              <a:t>‹N°›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7119834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7DBF05C-CED9-4A30-9643-A62774A7F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ar-SA"/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8C9201E-A147-433D-9C95-49965F3A2D7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ar-SA"/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6F2D003-BEA6-4F9E-ACA0-FDDD271CF1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C89CCB-657E-4205-B62F-FB87CBDA5227}" type="datetimeFigureOut">
              <a:rPr lang="ar-SA" smtClean="0"/>
              <a:t>27/08/1446</a:t>
            </a:fld>
            <a:endParaRPr lang="ar-SA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C830DD5A-E323-434A-87E1-8E1B886EAA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DCEB3D4-97EC-4A1C-A575-7C4A426E53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4D7878-5BBB-43CC-A394-5B26B666556D}" type="slidenum">
              <a:rPr lang="ar-SA" smtClean="0"/>
              <a:t>‹N°›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886255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D89CF9E0-68C9-4BB3-B77D-9C904DFD15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357744" y="4451684"/>
            <a:ext cx="9144000" cy="1143000"/>
          </a:xfrm>
        </p:spPr>
        <p:txBody>
          <a:bodyPr>
            <a:normAutofit fontScale="77500" lnSpcReduction="20000"/>
          </a:bodyPr>
          <a:lstStyle/>
          <a:p>
            <a:endParaRPr lang="fr-FR" b="1" i="1" dirty="0"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FR" sz="4000" b="1" i="1" dirty="0">
                <a:solidFill>
                  <a:srgbClr val="00B05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Visites de Terrain</a:t>
            </a:r>
          </a:p>
          <a:p>
            <a:r>
              <a:rPr lang="fr-FR" sz="2900" b="1" i="1" dirty="0" err="1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Inchiri</a:t>
            </a:r>
            <a:r>
              <a:rPr lang="fr-FR" sz="2900" b="1" i="1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 &amp; Adrar du 24 au 25 février 2025 </a:t>
            </a:r>
            <a:endParaRPr lang="ar-SA" sz="2900" dirty="0"/>
          </a:p>
        </p:txBody>
      </p:sp>
      <p:sp>
        <p:nvSpPr>
          <p:cNvPr id="5" name="ZoneTexte 4">
            <a:extLst>
              <a:ext uri="{FF2B5EF4-FFF2-40B4-BE49-F238E27FC236}">
                <a16:creationId xmlns:a16="http://schemas.microsoft.com/office/drawing/2014/main" id="{50EFE8A8-D750-4319-A52E-6DA65FB3466C}"/>
              </a:ext>
            </a:extLst>
          </p:cNvPr>
          <p:cNvSpPr txBox="1"/>
          <p:nvPr/>
        </p:nvSpPr>
        <p:spPr>
          <a:xfrm>
            <a:off x="755072" y="3345358"/>
            <a:ext cx="10681855" cy="16669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Revue conjointe de supervision du PNDSE II</a:t>
            </a: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ct val="115000"/>
              </a:lnSpc>
              <a:spcAft>
                <a:spcPts val="1000"/>
              </a:spcAft>
            </a:pPr>
            <a:r>
              <a:rPr lang="fr-FR" sz="2400" i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Du 24 - 27 février 2024</a:t>
            </a:r>
            <a:endParaRPr lang="fr-FR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fr-FR" sz="2400" b="1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fr-FR" sz="16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6" name="Tableau 5">
            <a:extLst>
              <a:ext uri="{FF2B5EF4-FFF2-40B4-BE49-F238E27FC236}">
                <a16:creationId xmlns:a16="http://schemas.microsoft.com/office/drawing/2014/main" id="{E5A6132E-08AF-4A1E-A98D-374909B9E8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1678852"/>
              </p:ext>
            </p:extLst>
          </p:nvPr>
        </p:nvGraphicFramePr>
        <p:xfrm>
          <a:off x="1676399" y="1004729"/>
          <a:ext cx="8825345" cy="71323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825345">
                  <a:extLst>
                    <a:ext uri="{9D8B030D-6E8A-4147-A177-3AD203B41FA5}">
                      <a16:colId xmlns:a16="http://schemas.microsoft.com/office/drawing/2014/main" val="6825837"/>
                    </a:ext>
                  </a:extLst>
                </a:gridCol>
              </a:tblGrid>
              <a:tr h="713236">
                <a:tc>
                  <a:txBody>
                    <a:bodyPr/>
                    <a:lstStyle/>
                    <a:p>
                      <a:pPr algn="ctr"/>
                      <a:endParaRPr lang="fr-FR" sz="2000" spc="42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lang="fr-FR" sz="2400" spc="420" dirty="0">
                          <a:solidFill>
                            <a:schemeClr val="tx1"/>
                          </a:solidFill>
                          <a:effectLst/>
                        </a:rPr>
                        <a:t>RÉPUBLIQUE ISLAMIQUE DE MAURITANIE</a:t>
                      </a:r>
                      <a:endParaRPr lang="fr-FR" sz="28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 marL="68580" marR="68580" marT="0" marB="0"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88236916"/>
                  </a:ext>
                </a:extLst>
              </a:tr>
            </a:tbl>
          </a:graphicData>
        </a:graphic>
      </p:graphicFrame>
      <p:sp>
        <p:nvSpPr>
          <p:cNvPr id="7" name="Rectangle 1">
            <a:extLst>
              <a:ext uri="{FF2B5EF4-FFF2-40B4-BE49-F238E27FC236}">
                <a16:creationId xmlns:a16="http://schemas.microsoft.com/office/drawing/2014/main" id="{196896CA-E2DF-4BA9-9072-9CE05AA2F890}"/>
              </a:ext>
            </a:extLst>
          </p:cNvPr>
          <p:cNvSpPr>
            <a:spLocks noChangeArrowheads="1"/>
          </p:cNvSpPr>
          <p:nvPr/>
        </p:nvSpPr>
        <p:spPr bwMode="auto">
          <a:xfrm>
            <a:off x="2165438" y="1885172"/>
            <a:ext cx="8336306" cy="338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PROGRAMME NATIONAL DE DÉVELOPPEMENT DU SECTEUR ÉDUCATIF</a:t>
            </a:r>
            <a:endParaRPr kumimoji="0" lang="fr-FR" altLang="fr-FR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6475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60A8D29-EF30-44E5-3648-274B745923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05686"/>
          </a:xfrm>
        </p:spPr>
        <p:txBody>
          <a:bodyPr>
            <a:normAutofit/>
          </a:bodyPr>
          <a:lstStyle/>
          <a:p>
            <a:pPr algn="ctr"/>
            <a:r>
              <a:rPr lang="fr-FR" sz="2000" kern="100" dirty="0">
                <a:solidFill>
                  <a:srgbClr val="FF33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Lycée d’Akjoujt</a:t>
            </a:r>
            <a:endParaRPr lang="fr-FR" sz="2000" dirty="0">
              <a:solidFill>
                <a:srgbClr val="FF33CC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D1F6589E-99C2-BDA2-A41D-DAFA311A5FB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900" b="1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PRESENTATION:</a:t>
            </a:r>
            <a:endParaRPr lang="fr-FR" sz="29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900" kern="100" dirty="0">
                <a:effectLst/>
                <a:ea typeface="Calibri" panose="020F0502020204030204" pitchFamily="34" charset="0"/>
                <a:cs typeface="Dubai Light" panose="020B0303030403030204" pitchFamily="34" charset="-78"/>
              </a:rPr>
              <a:t>Date de création : </a:t>
            </a:r>
            <a:r>
              <a:rPr lang="fr-FR" sz="2900" b="1" kern="100" dirty="0">
                <a:effectLst/>
                <a:ea typeface="Calibri" panose="020F0502020204030204" pitchFamily="34" charset="0"/>
                <a:cs typeface="Dubai Light" panose="020B0303030403030204" pitchFamily="34" charset="-78"/>
              </a:rPr>
              <a:t>2 octobre 1978  </a:t>
            </a:r>
            <a:r>
              <a:rPr lang="fr-FR" sz="2900" kern="100" dirty="0">
                <a:effectLst/>
                <a:ea typeface="Calibri" panose="020F0502020204030204" pitchFamily="34" charset="0"/>
                <a:cs typeface="Dubai Light" panose="020B0303030403030204" pitchFamily="34" charset="-78"/>
              </a:rPr>
              <a:t>(sous forme de Collège transformé en lycée en 1986)		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  <a:tabLst>
                <a:tab pos="57150" algn="l"/>
              </a:tabLst>
            </a:pPr>
            <a:r>
              <a:rPr lang="fr-FR" sz="2900" kern="100" dirty="0">
                <a:effectLst/>
                <a:ea typeface="Calibri" panose="020F0502020204030204" pitchFamily="34" charset="0"/>
                <a:cs typeface="Dubai Light" panose="020B0303030403030204" pitchFamily="34" charset="-78"/>
              </a:rPr>
              <a:t>Effectifs élèves inscrits 	1308</a:t>
            </a:r>
          </a:p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900" kern="100" dirty="0">
                <a:effectLst/>
                <a:ea typeface="Calibri" panose="020F0502020204030204" pitchFamily="34" charset="0"/>
                <a:cs typeface="Dubai Light" panose="020B0303030403030204" pitchFamily="34" charset="-78"/>
              </a:rPr>
              <a:t>	Dont filles (%)	48,5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fr-FR" sz="2900" kern="100" dirty="0">
                <a:effectLst/>
                <a:ea typeface="Calibri" panose="020F0502020204030204" pitchFamily="34" charset="0"/>
                <a:cs typeface="Dubai Light" panose="020B0303030403030204" pitchFamily="34" charset="-78"/>
              </a:rPr>
              <a:t>Taux de redoublement  (%)	15,7</a:t>
            </a:r>
          </a:p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900" kern="100" dirty="0">
                <a:cs typeface="Dubai Light" panose="020B0303030403030204" pitchFamily="34" charset="-78"/>
              </a:rPr>
              <a:t>                  Dont  filles  (%)	15,5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fr-FR" sz="2900" kern="100" dirty="0">
                <a:effectLst/>
                <a:ea typeface="Calibri" panose="020F0502020204030204" pitchFamily="34" charset="0"/>
                <a:cs typeface="Dubai Light" panose="020B0303030403030204" pitchFamily="34" charset="-78"/>
              </a:rPr>
              <a:t>Nombre de SDC fonctionnelles</a:t>
            </a:r>
            <a:r>
              <a:rPr lang="fr-FR" sz="2900" kern="100" dirty="0">
                <a:ea typeface="Calibri" panose="020F0502020204030204" pitchFamily="34" charset="0"/>
                <a:cs typeface="Dubai Light" panose="020B0303030403030204" pitchFamily="34" charset="-78"/>
              </a:rPr>
              <a:t> </a:t>
            </a:r>
            <a:r>
              <a:rPr lang="fr-FR" sz="2900" kern="100" dirty="0">
                <a:effectLst/>
                <a:ea typeface="Calibri" panose="020F0502020204030204" pitchFamily="34" charset="0"/>
                <a:cs typeface="Dubai Light" panose="020B0303030403030204" pitchFamily="34" charset="-78"/>
              </a:rPr>
              <a:t>24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fr-FR" sz="2900" kern="100" dirty="0">
                <a:effectLst/>
                <a:ea typeface="Calibri" panose="020F0502020204030204" pitchFamily="34" charset="0"/>
                <a:cs typeface="Dubai Light" panose="020B0303030403030204" pitchFamily="34" charset="-78"/>
              </a:rPr>
              <a:t>Effectif des professeurs	 36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B2F3235-4816-02C9-078D-DBD399228C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fr-FR" sz="2900" b="1" u="sng" dirty="0"/>
              <a:t>ATOUTS:</a:t>
            </a:r>
            <a:endParaRPr lang="fr-FR" sz="2900" dirty="0"/>
          </a:p>
          <a:p>
            <a:r>
              <a:rPr lang="fr-FR" sz="2900" dirty="0"/>
              <a:t>Bâtiment bien entretenu;</a:t>
            </a:r>
          </a:p>
          <a:p>
            <a:r>
              <a:rPr lang="fr-FR" sz="2900" dirty="0"/>
              <a:t>Salle informatique fonctionnelle;</a:t>
            </a:r>
          </a:p>
          <a:p>
            <a:r>
              <a:rPr lang="fr-FR" sz="2900" dirty="0"/>
              <a:t>Téléenseignement au profit des candidats du bac;</a:t>
            </a:r>
          </a:p>
          <a:p>
            <a:r>
              <a:rPr lang="fr-FR" sz="2900" dirty="0"/>
              <a:t>Participation au Projet « Ecoles vertes »;</a:t>
            </a:r>
          </a:p>
          <a:p>
            <a:r>
              <a:rPr lang="fr-FR" sz="2900" dirty="0"/>
              <a:t>Taux de réussite acceptable.</a:t>
            </a:r>
          </a:p>
          <a:p>
            <a:pPr marL="0" indent="0">
              <a:buNone/>
            </a:pPr>
            <a:r>
              <a:rPr lang="fr-FR" sz="2900" b="1" u="sng" dirty="0"/>
              <a:t>DÉFIS ET PROBLÈMES:</a:t>
            </a:r>
          </a:p>
          <a:p>
            <a:r>
              <a:rPr lang="fr-FR" sz="2900" dirty="0"/>
              <a:t>Forte pression des nouvelles cohortes (nécessité de la construction d’un nouveau collège);</a:t>
            </a:r>
          </a:p>
          <a:p>
            <a:r>
              <a:rPr lang="fr-FR" sz="2900" dirty="0"/>
              <a:t>Déficit en prof de math et de français (pas de bac C);</a:t>
            </a:r>
          </a:p>
          <a:p>
            <a:r>
              <a:rPr lang="fr-FR" sz="2900" dirty="0"/>
              <a:t>Pénurie d’eau;</a:t>
            </a:r>
          </a:p>
          <a:p>
            <a:r>
              <a:rPr lang="fr-FR" sz="2900" dirty="0"/>
              <a:t>Déficit en personnel d’encadrement ( surveillants);</a:t>
            </a:r>
          </a:p>
          <a:p>
            <a:r>
              <a:rPr lang="fr-FR" sz="2900" dirty="0"/>
              <a:t>Déficit en matériel informatique;</a:t>
            </a:r>
          </a:p>
          <a:p>
            <a:r>
              <a:rPr lang="fr-FR" sz="2900" dirty="0"/>
              <a:t>Retards budgétaires et groupement (Akjoujt &amp; </a:t>
            </a:r>
            <a:r>
              <a:rPr lang="fr-FR" sz="2900" dirty="0" err="1"/>
              <a:t>Bénichab</a:t>
            </a:r>
            <a:r>
              <a:rPr lang="fr-FR" sz="2900" dirty="0"/>
              <a:t>).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146738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86C53AF-C606-7382-628F-43119B2FA6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fr-FR" sz="2800" b="1" dirty="0">
                <a:solidFill>
                  <a:schemeClr val="accent1"/>
                </a:solidFill>
              </a:rPr>
              <a:t>Formation professionnelle</a:t>
            </a:r>
          </a:p>
        </p:txBody>
      </p:sp>
    </p:spTree>
    <p:extLst>
      <p:ext uri="{BB962C8B-B14F-4D97-AF65-F5344CB8AC3E}">
        <p14:creationId xmlns:p14="http://schemas.microsoft.com/office/powerpoint/2010/main" val="24233443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BB29BAF-11F1-41AF-0558-74D355AC24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32347"/>
            <a:ext cx="10515600" cy="548691"/>
          </a:xfrm>
        </p:spPr>
        <p:txBody>
          <a:bodyPr>
            <a:normAutofit fontScale="90000"/>
          </a:bodyPr>
          <a:lstStyle/>
          <a:p>
            <a:pPr algn="ctr"/>
            <a:br>
              <a:rPr lang="fr-FR" sz="2000" kern="0" dirty="0">
                <a:solidFill>
                  <a:srgbClr val="FF33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lang="fr-FR" sz="2000" kern="0" dirty="0">
                <a:solidFill>
                  <a:srgbClr val="FF33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fr-FR" sz="2000" kern="0" dirty="0">
                <a:solidFill>
                  <a:srgbClr val="FF33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Ecole d’Enseignement Technique et de Formation Professionnelle (</a:t>
            </a:r>
            <a:r>
              <a:rPr lang="fr-FR" sz="2000" u="sng" kern="0" dirty="0">
                <a:solidFill>
                  <a:srgbClr val="FF33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EETFP</a:t>
            </a:r>
            <a:r>
              <a:rPr lang="fr-FR" sz="2000" kern="0" dirty="0">
                <a:solidFill>
                  <a:srgbClr val="FF33CC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) d’Atar</a:t>
            </a:r>
            <a:br>
              <a:rPr lang="fr-FR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1F12DCD8-8A9A-A91D-0DA1-471E04CE4B1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022684"/>
            <a:ext cx="5181600" cy="5154279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25000" lnSpcReduction="20000"/>
          </a:bodyPr>
          <a:lstStyle/>
          <a:p>
            <a:pPr marL="0" marR="0" algn="ctr">
              <a:lnSpc>
                <a:spcPct val="107000"/>
              </a:lnSpc>
              <a:spcAft>
                <a:spcPts val="800"/>
              </a:spcAft>
            </a:pPr>
            <a:r>
              <a:rPr lang="fr-FR" sz="1800" b="1" kern="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fr-FR" sz="18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6600" b="1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PRESENTATION:</a:t>
            </a:r>
            <a:endParaRPr lang="fr-FR" sz="64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6400" kern="100" dirty="0">
                <a:latin typeface="Calibri" panose="020F0502020204030204" pitchFamily="34" charset="0"/>
                <a:cs typeface="Arial" panose="020B0604020202020204" pitchFamily="34" charset="0"/>
              </a:rPr>
              <a:t>Année</a:t>
            </a:r>
            <a:r>
              <a:rPr lang="fr-FR" sz="6600" kern="100" dirty="0">
                <a:effectLst/>
                <a:ea typeface="Calibri" panose="020F0502020204030204" pitchFamily="34" charset="0"/>
                <a:cs typeface="Dubai Light" panose="020B0303030403030204" pitchFamily="34" charset="-78"/>
              </a:rPr>
              <a:t> de création:  </a:t>
            </a:r>
            <a:r>
              <a:rPr lang="fr-FR" sz="6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2011</a:t>
            </a:r>
            <a:endParaRPr lang="fr-FR" sz="6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fr-FR" sz="64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Personnel d’encadrement: 6;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fr-FR" sz="6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Effectifs Formateurs : 47 dont 15 vacataires;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fr-FR" sz="64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Nbre spécialités:  20</a:t>
            </a:r>
          </a:p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64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(dont 6 de niveau BT; 19 niveau CAP et 1 niveau bac);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64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Effectifs apprenants : : (591 dont 62 </a:t>
            </a:r>
            <a:r>
              <a:rPr lang="ar-SA" sz="64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%</a:t>
            </a:r>
            <a:r>
              <a:rPr lang="fr-FR" sz="64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des filles )</a:t>
            </a:r>
            <a:r>
              <a:rPr lang="fr-FR" sz="6400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 l</a:t>
            </a:r>
            <a:r>
              <a:rPr lang="fr-FR" sz="64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’EETFP-ATAR fournit également une formation qualifiante au profit de 220 jeunes à </a:t>
            </a:r>
            <a:r>
              <a:rPr lang="fr-FR" sz="6400" kern="100" dirty="0" err="1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Chinguitti</a:t>
            </a:r>
            <a:r>
              <a:rPr lang="fr-FR" sz="64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r>
              <a:rPr lang="fr-FR" sz="6400" kern="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fr-FR" sz="6400" kern="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Espaces pédagogiques: 31 (dont 16 SDC et 15 ateliers);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fr-FR" sz="6400" b="1" kern="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endParaRPr lang="fr-FR" sz="6400" b="1" kern="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endParaRPr lang="fr-FR" sz="6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6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  <a:p>
            <a:endParaRPr 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BFA58FB-CF18-EDE1-3663-40BE5812EF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32653" y="929910"/>
            <a:ext cx="5181600" cy="4817395"/>
          </a:xfrm>
        </p:spPr>
        <p:txBody>
          <a:bodyPr>
            <a:normAutofit fontScale="25000" lnSpcReduction="20000"/>
          </a:bodyPr>
          <a:lstStyle/>
          <a:p>
            <a:endParaRPr lang="fr-FR" dirty="0"/>
          </a:p>
          <a:p>
            <a:pPr marL="0" indent="0">
              <a:buNone/>
            </a:pPr>
            <a:r>
              <a:rPr lang="fr-FR" sz="6400" b="1" u="sng" dirty="0"/>
              <a:t>ATOUTS:</a:t>
            </a:r>
          </a:p>
          <a:p>
            <a:pPr marL="0" indent="0">
              <a:buNone/>
            </a:pPr>
            <a:endParaRPr lang="fr-FR" sz="6400" kern="1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r>
              <a:rPr lang="fr-FR" sz="6400" kern="100" dirty="0">
                <a:latin typeface="Arial" panose="020B0604020202020204" pitchFamily="34" charset="0"/>
                <a:cs typeface="Arial" panose="020B0604020202020204" pitchFamily="34" charset="0"/>
              </a:rPr>
              <a:t>Etablissement de référence;</a:t>
            </a:r>
          </a:p>
          <a:p>
            <a:pPr lvl="1"/>
            <a:r>
              <a:rPr lang="fr-FR" sz="6400" kern="100" dirty="0">
                <a:latin typeface="Arial" panose="020B0604020202020204" pitchFamily="34" charset="0"/>
                <a:cs typeface="Arial" panose="020B0604020202020204" pitchFamily="34" charset="0"/>
              </a:rPr>
              <a:t>Bâtiment fonctionnel;</a:t>
            </a:r>
          </a:p>
          <a:p>
            <a:pPr lvl="1"/>
            <a:r>
              <a:rPr lang="fr-FR" sz="6400" kern="100" dirty="0">
                <a:latin typeface="Arial" panose="020B0604020202020204" pitchFamily="34" charset="0"/>
                <a:cs typeface="Arial" panose="020B0604020202020204" pitchFamily="34" charset="0"/>
              </a:rPr>
              <a:t>Matériel performant (notamment les simulateurs);</a:t>
            </a:r>
          </a:p>
          <a:p>
            <a:pPr lvl="1"/>
            <a:r>
              <a:rPr lang="fr-FR" sz="6400" kern="100" dirty="0">
                <a:latin typeface="Arial" panose="020B0604020202020204" pitchFamily="34" charset="0"/>
                <a:cs typeface="Arial" panose="020B0604020202020204" pitchFamily="34" charset="0"/>
              </a:rPr>
              <a:t>Partenariat: notamment avec le KfW;</a:t>
            </a:r>
          </a:p>
          <a:p>
            <a:pPr lvl="1"/>
            <a:r>
              <a:rPr lang="fr-FR" sz="6400" kern="100" dirty="0">
                <a:latin typeface="Arial" panose="020B0604020202020204" pitchFamily="34" charset="0"/>
                <a:cs typeface="Arial" panose="020B0604020202020204" pitchFamily="34" charset="0"/>
              </a:rPr>
              <a:t>Budget de fonctionnement doublé.</a:t>
            </a:r>
          </a:p>
          <a:p>
            <a:pPr marL="0" indent="0">
              <a:buNone/>
            </a:pPr>
            <a:endParaRPr lang="fr-FR" sz="6400" dirty="0"/>
          </a:p>
          <a:p>
            <a:pPr marL="0" indent="0">
              <a:buNone/>
            </a:pPr>
            <a:r>
              <a:rPr lang="fr-FR" sz="6400" b="1" u="sng" dirty="0"/>
              <a:t>DÉFIS ET PROBLÈMES:</a:t>
            </a:r>
          </a:p>
          <a:p>
            <a:endParaRPr lang="fr-FR" sz="6400" dirty="0"/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fr-FR" sz="6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Déficit en formateurs: (15 vacataires, </a:t>
            </a:r>
            <a:endParaRPr lang="fr-FR" sz="6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fr-FR" sz="64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Déficit en formation des formateurs (en particulier sur le nouveau matériel fourni KfW);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fr-FR" sz="64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Retard de livraison de certains des équipements programmés ce qui handicape le fonctionnement de 4 spécialités (Electricité, froid, couture, cuisine).</a:t>
            </a:r>
            <a:endParaRPr lang="fr-FR" sz="64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FR" sz="6400" dirty="0"/>
          </a:p>
          <a:p>
            <a:endParaRPr lang="fr-FR" sz="6400" dirty="0"/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9151576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88768CF-9808-DF5A-4C15-DB5F755C12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fr-FR" sz="2800" b="1" dirty="0">
                <a:solidFill>
                  <a:schemeClr val="accent1"/>
                </a:solidFill>
              </a:rPr>
              <a:t>Enseignement Supérieur</a:t>
            </a:r>
          </a:p>
        </p:txBody>
      </p:sp>
    </p:spTree>
    <p:extLst>
      <p:ext uri="{BB962C8B-B14F-4D97-AF65-F5344CB8AC3E}">
        <p14:creationId xmlns:p14="http://schemas.microsoft.com/office/powerpoint/2010/main" val="38585245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5C206F6-D0E6-CC6B-C752-B2A28E380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000" b="1" kern="100" dirty="0">
                <a:solidFill>
                  <a:srgbClr val="FF33CC"/>
                </a:solidFill>
                <a:effectLst/>
                <a:latin typeface="Comic Sans MS" panose="030F0702030302020204" pitchFamily="66" charset="0"/>
                <a:ea typeface="Calibri" panose="020F0502020204030204" pitchFamily="34" charset="0"/>
                <a:cs typeface="Arial" panose="020B0604020202020204" pitchFamily="34" charset="0"/>
              </a:rPr>
              <a:t>Centre Universitaire d’Etudes Sahariennes d’Atar</a:t>
            </a:r>
            <a:endParaRPr lang="fr-FR" sz="4800" dirty="0">
              <a:solidFill>
                <a:srgbClr val="FF33CC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E7FAFAE-E80E-2B02-CBF6-72C5E308223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4537" y="1491916"/>
            <a:ext cx="5815263" cy="4685047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40000" lnSpcReduction="20000"/>
          </a:bodyPr>
          <a:lstStyle/>
          <a:p>
            <a:endParaRPr lang="fr-FR" sz="4500" kern="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FR" sz="4500" b="1" u="sng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PRESENTATION:</a:t>
            </a:r>
            <a:endParaRPr lang="fr-FR" sz="45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fr-FR" sz="4500" kern="100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r>
              <a:rPr lang="fr-FR" sz="4500" kern="1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</a:t>
            </a:r>
            <a:r>
              <a:rPr lang="fr-FR" sz="4500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réé le 12-03-2006.</a:t>
            </a:r>
          </a:p>
          <a:p>
            <a:pPr algn="just">
              <a:lnSpc>
                <a:spcPct val="115000"/>
              </a:lnSpc>
            </a:pPr>
            <a:r>
              <a:rPr lang="fr-FR" sz="45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Effectifs encadrement: 3 cadres et 12 agents (dont 11 femmes);</a:t>
            </a:r>
          </a:p>
          <a:p>
            <a:pPr algn="just">
              <a:lnSpc>
                <a:spcPct val="115000"/>
              </a:lnSpc>
            </a:pPr>
            <a:r>
              <a:rPr lang="fr-FR" sz="4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 musée axé sur le patrimoine mauritanien;</a:t>
            </a:r>
          </a:p>
          <a:p>
            <a:pPr algn="just">
              <a:lnSpc>
                <a:spcPct val="115000"/>
              </a:lnSpc>
            </a:pPr>
            <a:r>
              <a:rPr lang="fr-FR" sz="4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1 dépôt pour les prélèvements de la mission </a:t>
            </a:r>
            <a:r>
              <a:rPr lang="fr-FR" sz="45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de recherche archéologique </a:t>
            </a:r>
            <a:r>
              <a:rPr lang="fr-FR" sz="4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sur </a:t>
            </a:r>
            <a:r>
              <a:rPr lang="fr-FR" sz="4500" dirty="0" err="1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Azougui</a:t>
            </a:r>
            <a:r>
              <a:rPr lang="fr-FR" sz="45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;</a:t>
            </a:r>
          </a:p>
          <a:p>
            <a:endParaRPr 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2358A20F-FCA7-F18D-70C0-C67FBF94EA2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299990"/>
            <a:ext cx="5181600" cy="4876973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fr-FR" sz="4000" b="1" u="sng" dirty="0">
                <a:latin typeface="Arial" panose="020B0604020202020204" pitchFamily="34" charset="0"/>
                <a:cs typeface="Arial" panose="020B0604020202020204" pitchFamily="34" charset="0"/>
              </a:rPr>
              <a:t>ATOUTS:</a:t>
            </a:r>
          </a:p>
          <a:p>
            <a:pPr>
              <a:buFontTx/>
              <a:buChar char="-"/>
            </a:pPr>
            <a:r>
              <a:rPr lang="fr-FR" sz="4000" kern="100" dirty="0">
                <a:latin typeface="Arial" panose="020B0604020202020204" pitchFamily="34" charset="0"/>
                <a:cs typeface="Arial" panose="020B0604020202020204" pitchFamily="34" charset="0"/>
              </a:rPr>
              <a:t>Potentiel touristique;</a:t>
            </a:r>
          </a:p>
          <a:p>
            <a:pPr marL="0" indent="0">
              <a:buNone/>
            </a:pPr>
            <a:r>
              <a:rPr lang="fr-FR" sz="4000" kern="100" dirty="0">
                <a:latin typeface="Arial" panose="020B0604020202020204" pitchFamily="34" charset="0"/>
                <a:cs typeface="Arial" panose="020B0604020202020204" pitchFamily="34" charset="0"/>
              </a:rPr>
              <a:t>- Accueil du master en archéologie de la Fac de lettres;</a:t>
            </a:r>
          </a:p>
          <a:p>
            <a:pPr>
              <a:buFontTx/>
              <a:buChar char="-"/>
            </a:pPr>
            <a:r>
              <a:rPr lang="fr-FR" sz="4000" kern="100" dirty="0">
                <a:latin typeface="Arial" panose="020B0604020202020204" pitchFamily="34" charset="0"/>
                <a:cs typeface="Arial" panose="020B0604020202020204" pitchFamily="34" charset="0"/>
              </a:rPr>
              <a:t>Partenariat avec le CNRS de France pour l’appui à la mission </a:t>
            </a:r>
            <a:r>
              <a:rPr lang="fr-FR" sz="4000" kern="100" dirty="0" err="1">
                <a:latin typeface="Arial" panose="020B0604020202020204" pitchFamily="34" charset="0"/>
                <a:cs typeface="Arial" panose="020B0604020202020204" pitchFamily="34" charset="0"/>
              </a:rPr>
              <a:t>Azougui</a:t>
            </a:r>
            <a:r>
              <a:rPr lang="fr-FR" sz="4000" kern="100" dirty="0"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fr-FR" sz="4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FR" sz="4000" b="1" u="sng" dirty="0">
                <a:latin typeface="Arial" panose="020B0604020202020204" pitchFamily="34" charset="0"/>
                <a:cs typeface="Arial" panose="020B0604020202020204" pitchFamily="34" charset="0"/>
              </a:rPr>
              <a:t>DÉFIS ET PROBLÈMES:</a:t>
            </a:r>
          </a:p>
          <a:p>
            <a:pPr marL="342900" marR="0" lvl="0" indent="-342900" algn="just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fr-FR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Absence de structures de recherche fonctionnelles </a:t>
            </a:r>
          </a:p>
          <a:p>
            <a:pPr marL="342900" marR="0" lvl="0" indent="-342900" algn="just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fr-FR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Absence d'activités scientifiques parallèles à la recherche </a:t>
            </a:r>
          </a:p>
          <a:p>
            <a:pPr marL="342900" marR="0" lvl="0" indent="-342900" algn="just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fr-FR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Absence de chercheurs permanents ou associés      </a:t>
            </a:r>
          </a:p>
          <a:p>
            <a:pPr marL="342900" marR="0" lvl="0" indent="-342900" algn="just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fr-FR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Absence d’une autonomie financière partielle et éloignement du site du Centre de l’Université.  </a:t>
            </a:r>
          </a:p>
          <a:p>
            <a:pPr marL="342900" marR="0" lvl="0" indent="-342900" algn="just">
              <a:lnSpc>
                <a:spcPct val="115000"/>
              </a:lnSpc>
              <a:buFont typeface="Wingdings" panose="05000000000000000000" pitchFamily="2" charset="2"/>
              <a:buChar char=""/>
            </a:pPr>
            <a:r>
              <a:rPr lang="fr-FR" sz="4000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Inadaptation du cadre juridique organisant le Centre avec l’organigramme actuel de l’UN et persistance de lacunes organisationnelles.</a:t>
            </a:r>
            <a:endParaRPr lang="fr-FR" sz="40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fr-FR" sz="2900" b="1" u="sng" dirty="0"/>
          </a:p>
          <a:p>
            <a:pPr marL="0" indent="0">
              <a:buNone/>
            </a:pPr>
            <a:endParaRPr lang="fr-FR" sz="6400" b="1" u="sng" dirty="0"/>
          </a:p>
        </p:txBody>
      </p:sp>
    </p:spTree>
    <p:extLst>
      <p:ext uri="{BB962C8B-B14F-4D97-AF65-F5344CB8AC3E}">
        <p14:creationId xmlns:p14="http://schemas.microsoft.com/office/powerpoint/2010/main" val="260683320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6894D5B9-0309-B5B2-3455-7F50559BFA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fr-FR" sz="2800" b="1" dirty="0">
                <a:solidFill>
                  <a:schemeClr val="accent1"/>
                </a:solidFill>
              </a:rPr>
              <a:t>Enseignement Originel</a:t>
            </a:r>
          </a:p>
        </p:txBody>
      </p:sp>
    </p:spTree>
    <p:extLst>
      <p:ext uri="{BB962C8B-B14F-4D97-AF65-F5344CB8AC3E}">
        <p14:creationId xmlns:p14="http://schemas.microsoft.com/office/powerpoint/2010/main" val="296083490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CEC1E6-DB71-E461-8CA2-1FB42F9EFC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2000" dirty="0">
                <a:solidFill>
                  <a:srgbClr val="FF33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 Grande </a:t>
            </a:r>
            <a:r>
              <a:rPr lang="fr-FR" sz="2000" dirty="0" err="1">
                <a:solidFill>
                  <a:srgbClr val="FF33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Mahadhra</a:t>
            </a:r>
            <a:r>
              <a:rPr lang="fr-FR" sz="2000" dirty="0">
                <a:solidFill>
                  <a:srgbClr val="FF33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000" dirty="0" err="1">
                <a:solidFill>
                  <a:srgbClr val="FF33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Chinguitya</a:t>
            </a:r>
            <a:r>
              <a:rPr lang="fr-FR" sz="2000" dirty="0">
                <a:solidFill>
                  <a:srgbClr val="FF33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à Akjoujt</a:t>
            </a:r>
            <a:br>
              <a:rPr lang="fr-FR" sz="44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B9B3B428-B2BB-6E4E-56B8-D7DCBEAAA7F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32500" lnSpcReduction="20000"/>
          </a:bodyPr>
          <a:lstStyle/>
          <a:p>
            <a:pPr marL="0" marR="0" algn="l" rtl="1">
              <a:lnSpc>
                <a:spcPct val="115000"/>
              </a:lnSpc>
              <a:spcAft>
                <a:spcPts val="1000"/>
              </a:spcAft>
            </a:pPr>
            <a:endParaRPr lang="fr-FR" sz="4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>
              <a:lnSpc>
                <a:spcPct val="115000"/>
              </a:lnSpc>
              <a:spcAft>
                <a:spcPts val="1000"/>
              </a:spcAft>
            </a:pPr>
            <a:r>
              <a:rPr lang="fr-FR" sz="4000" b="1" u="sng" kern="1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PRESENTATION:</a:t>
            </a:r>
            <a:endParaRPr lang="fr-FR" sz="4000" kern="1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l" rtl="1">
              <a:lnSpc>
                <a:spcPct val="115000"/>
              </a:lnSpc>
              <a:spcAft>
                <a:spcPts val="1000"/>
              </a:spcAft>
            </a:pPr>
            <a:endParaRPr lang="fr-FR" sz="4000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15000"/>
              </a:lnSpc>
              <a:spcAft>
                <a:spcPts val="1000"/>
              </a:spcAft>
            </a:pP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Date de Création : 14 février 2019</a:t>
            </a:r>
          </a:p>
          <a:p>
            <a:pPr marL="0" marR="0">
              <a:lnSpc>
                <a:spcPct val="115000"/>
              </a:lnSpc>
              <a:spcAft>
                <a:spcPts val="1000"/>
              </a:spcAft>
            </a:pP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Effectifs étudiants inscrits : 445</a:t>
            </a:r>
          </a:p>
          <a:p>
            <a:pPr marL="0" marR="0">
              <a:lnSpc>
                <a:spcPct val="115000"/>
              </a:lnSpc>
              <a:spcAft>
                <a:spcPts val="1000"/>
              </a:spcAft>
            </a:pP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Effectifs professeurs : 40</a:t>
            </a:r>
          </a:p>
          <a:p>
            <a:pPr marL="0" marR="0">
              <a:lnSpc>
                <a:spcPct val="115000"/>
              </a:lnSpc>
              <a:spcAft>
                <a:spcPts val="1000"/>
              </a:spcAft>
            </a:pP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Programmes inspirés à la fois de la </a:t>
            </a:r>
            <a:r>
              <a:rPr lang="fr-FR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mahadra</a:t>
            </a: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et </a:t>
            </a:r>
            <a:r>
              <a:rPr lang="fr-FR" sz="4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ds</a:t>
            </a: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pratiques universitaires modernes.</a:t>
            </a:r>
          </a:p>
          <a:p>
            <a:pPr marL="0" marR="0">
              <a:lnSpc>
                <a:spcPct val="115000"/>
              </a:lnSpc>
              <a:spcAft>
                <a:spcPts val="1000"/>
              </a:spcAft>
            </a:pPr>
            <a:r>
              <a:rPr lang="fr-FR" sz="4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Système LMD</a:t>
            </a:r>
          </a:p>
          <a:p>
            <a:endParaRPr 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C7D6D7C2-F57F-32EC-7DE1-C9CCDAB7741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167788"/>
            <a:ext cx="5181600" cy="5009175"/>
          </a:xfrm>
        </p:spPr>
        <p:txBody>
          <a:bodyPr>
            <a:normAutofit fontScale="32500" lnSpcReduction="20000"/>
          </a:bodyPr>
          <a:lstStyle/>
          <a:p>
            <a:endParaRPr lang="fr-FR" dirty="0"/>
          </a:p>
          <a:p>
            <a:pPr marL="0" indent="0">
              <a:buNone/>
            </a:pPr>
            <a:r>
              <a:rPr lang="fr-FR" sz="4900" b="1" dirty="0"/>
              <a:t>ATOUTS:</a:t>
            </a:r>
          </a:p>
          <a:p>
            <a:r>
              <a:rPr lang="fr-FR" sz="4900" dirty="0"/>
              <a:t>Originalité de l’offre curriculaire:  curricula de la </a:t>
            </a:r>
            <a:r>
              <a:rPr lang="fr-FR" sz="4900" dirty="0" err="1"/>
              <a:t>mahdara</a:t>
            </a:r>
            <a:r>
              <a:rPr lang="fr-FR" sz="4900" dirty="0"/>
              <a:t> traditionnelle, couplés avec ceux du système LMD;</a:t>
            </a:r>
          </a:p>
          <a:p>
            <a:r>
              <a:rPr lang="fr-FR" sz="4900" dirty="0"/>
              <a:t>Rôle appréciable dans la lutte contre l’extrémisme violent et toutes les idéologies obscurantistes qui font le lit du terrorisme; </a:t>
            </a:r>
          </a:p>
          <a:p>
            <a:r>
              <a:rPr lang="fr-FR" sz="4900" dirty="0"/>
              <a:t>Un budget acceptable.</a:t>
            </a:r>
          </a:p>
          <a:p>
            <a:pPr marL="0" indent="0">
              <a:buNone/>
            </a:pPr>
            <a:endParaRPr lang="fr-FR" sz="4900" dirty="0"/>
          </a:p>
          <a:p>
            <a:pPr marL="0" indent="0">
              <a:buNone/>
            </a:pPr>
            <a:r>
              <a:rPr lang="fr-FR" sz="4900" b="1" dirty="0"/>
              <a:t>DÉFIS ET PROBLÈMES:</a:t>
            </a:r>
          </a:p>
          <a:p>
            <a:r>
              <a:rPr lang="fr-FR" sz="4900" dirty="0"/>
              <a:t>La nécessité d'une formation continue dans le domaine de l'amélioration de l'expertise administrative et de l'application du système LMD</a:t>
            </a:r>
          </a:p>
          <a:p>
            <a:r>
              <a:rPr lang="fr-FR" sz="4900" dirty="0"/>
              <a:t>La nécessité de disposer d'un complexe universitaire complet</a:t>
            </a:r>
          </a:p>
          <a:p>
            <a:r>
              <a:rPr lang="fr-FR" sz="4900" dirty="0"/>
              <a:t>L’urgence de doter la bibliothèque centrale de livres papier et électroniques;</a:t>
            </a:r>
          </a:p>
          <a:p>
            <a:r>
              <a:rPr lang="fr-FR" sz="4900" dirty="0"/>
              <a:t>Nécessité de doter le campus universitaire d'Internet et de l’énergie solaire ;</a:t>
            </a:r>
          </a:p>
          <a:p>
            <a:r>
              <a:rPr lang="fr-FR" sz="4900" dirty="0"/>
              <a:t>Équipement de certains bureaux administratifs et salles de classe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7360680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>
            <a:extLst>
              <a:ext uri="{FF2B5EF4-FFF2-40B4-BE49-F238E27FC236}">
                <a16:creationId xmlns:a16="http://schemas.microsoft.com/office/drawing/2014/main" id="{B3320AA5-7FB7-4788-8AC2-D86947EC30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623598"/>
          </a:xfrm>
        </p:spPr>
        <p:txBody>
          <a:bodyPr>
            <a:normAutofit lnSpcReduction="10000"/>
          </a:bodyPr>
          <a:lstStyle/>
          <a:p>
            <a:r>
              <a:rPr lang="fr-FR" sz="4000" b="1" dirty="0">
                <a:solidFill>
                  <a:srgbClr val="00B050"/>
                </a:solidFill>
              </a:rPr>
              <a:t>JE VOUS REMERCIE</a:t>
            </a:r>
            <a:endParaRPr lang="ar-SA" sz="40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0371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8015535-A0D1-107A-B98E-52FFDAE25E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/>
          <a:lstStyle/>
          <a:p>
            <a:pPr algn="ctr"/>
            <a:r>
              <a:rPr lang="fr-FR" sz="2800" dirty="0">
                <a:solidFill>
                  <a:schemeClr val="accent1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Enseignement spécialisé</a:t>
            </a:r>
            <a:br>
              <a:rPr lang="fr-FR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2541125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70310EC-919E-1CC1-8701-7F95F9C761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fr-FR" sz="2000" b="1" dirty="0">
                <a:solidFill>
                  <a:srgbClr val="FF33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Centre de formation et de promotion sociale des enfants en situation de handicap /Atar</a:t>
            </a:r>
            <a:endParaRPr lang="fr-FR" sz="4800" dirty="0">
              <a:solidFill>
                <a:srgbClr val="FF33CC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E55AC68B-6FD5-1B32-7B01-358ECA4E7C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endParaRPr lang="fr-FR" sz="18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fr-FR" sz="1800" b="1" u="sng" dirty="0"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PRESENTATION:</a:t>
            </a:r>
          </a:p>
          <a:p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Création : 2023 </a:t>
            </a:r>
            <a:endParaRPr lang="fr-FR" sz="1800" dirty="0"/>
          </a:p>
          <a:p>
            <a:r>
              <a:rPr lang="fr-FR" sz="1800" dirty="0"/>
              <a:t>Effectifs élèves : inscrits: 96</a:t>
            </a:r>
          </a:p>
          <a:p>
            <a:pPr marL="0" indent="0">
              <a:buNone/>
            </a:pPr>
            <a:r>
              <a:rPr lang="fr-FR" sz="1800" dirty="0"/>
              <a:t>Dont:	</a:t>
            </a:r>
          </a:p>
          <a:p>
            <a:pPr lvl="1"/>
            <a:r>
              <a:rPr lang="fr-FR" sz="1800" dirty="0"/>
              <a:t>Sourds: 25</a:t>
            </a:r>
          </a:p>
          <a:p>
            <a:pPr lvl="1"/>
            <a:r>
              <a:rPr lang="fr-FR" sz="1800" dirty="0"/>
              <a:t>Handicap mental: 37</a:t>
            </a:r>
          </a:p>
          <a:p>
            <a:pPr lvl="1"/>
            <a:r>
              <a:rPr lang="fr-FR" sz="1800" dirty="0"/>
              <a:t>Cécité: 6</a:t>
            </a:r>
          </a:p>
          <a:p>
            <a:pPr lvl="1"/>
            <a:r>
              <a:rPr lang="fr-FR" sz="1800" dirty="0"/>
              <a:t>Syndrome de Down: 11</a:t>
            </a:r>
          </a:p>
          <a:p>
            <a:pPr lvl="1"/>
            <a:r>
              <a:rPr lang="fr-FR" sz="1800" dirty="0"/>
              <a:t>Discours tardif: 9</a:t>
            </a:r>
          </a:p>
          <a:p>
            <a:pPr lvl="1"/>
            <a:r>
              <a:rPr lang="fr-FR" sz="1800" dirty="0"/>
              <a:t>Autisme: 8</a:t>
            </a:r>
          </a:p>
          <a:p>
            <a:endParaRPr 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4709A462-D693-DC9C-E9C7-595A09BF2A9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sz="1700" b="1" u="sng" dirty="0"/>
              <a:t>ATOUTS:</a:t>
            </a:r>
          </a:p>
          <a:p>
            <a:r>
              <a:rPr lang="fr-FR" sz="1700" b="1" dirty="0"/>
              <a:t>Qualité du service: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1700" dirty="0"/>
              <a:t>Bourses mensuelles,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1700" dirty="0"/>
              <a:t>enseignement spécialisé avec petit déjeuner,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1700" dirty="0"/>
              <a:t>tenues scolaires et des sacs scolaires.</a:t>
            </a:r>
          </a:p>
          <a:p>
            <a:r>
              <a:rPr lang="fr-FR" sz="1700" b="1" dirty="0"/>
              <a:t>Partenariat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1700" dirty="0"/>
              <a:t>UNICEF, 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1700" dirty="0"/>
              <a:t>Banque Mondiale.</a:t>
            </a:r>
          </a:p>
          <a:p>
            <a:pPr marL="0" indent="0">
              <a:buNone/>
            </a:pPr>
            <a:r>
              <a:rPr lang="fr-FR" sz="1700" b="1" u="sng" dirty="0"/>
              <a:t>DIFFICULTÉS ET PROBLÈMES:</a:t>
            </a:r>
          </a:p>
          <a:p>
            <a:pPr lvl="1">
              <a:buFontTx/>
              <a:buChar char="-"/>
            </a:pPr>
            <a:r>
              <a:rPr lang="fr-FR" sz="1700" dirty="0"/>
              <a:t>Déficit en </a:t>
            </a:r>
            <a:r>
              <a:rPr lang="fr-FR" sz="1700" dirty="0" err="1"/>
              <a:t>matériel</a:t>
            </a:r>
            <a:r>
              <a:rPr lang="fr-FR" sz="1700" dirty="0"/>
              <a:t> </a:t>
            </a:r>
            <a:r>
              <a:rPr lang="fr-FR" sz="1700" dirty="0" err="1"/>
              <a:t>spécialise</a:t>
            </a:r>
            <a:r>
              <a:rPr lang="fr-FR" sz="1700" dirty="0"/>
              <a:t>́;</a:t>
            </a:r>
          </a:p>
          <a:p>
            <a:pPr lvl="1">
              <a:buFontTx/>
              <a:buChar char="-"/>
            </a:pPr>
            <a:r>
              <a:rPr lang="fr-FR" sz="1700" dirty="0"/>
              <a:t>Déficit en formation professionnelle </a:t>
            </a:r>
            <a:r>
              <a:rPr lang="fr-FR" sz="1700" dirty="0" err="1"/>
              <a:t>spécialisée</a:t>
            </a:r>
            <a:r>
              <a:rPr lang="fr-FR" sz="1700" dirty="0"/>
              <a:t>;</a:t>
            </a:r>
          </a:p>
          <a:p>
            <a:pPr lvl="1">
              <a:buFontTx/>
              <a:buChar char="-"/>
            </a:pPr>
            <a:r>
              <a:rPr lang="fr-FR" sz="1700" dirty="0"/>
              <a:t>Besoin de réhabilitation et d'extension des bâtiments;</a:t>
            </a:r>
          </a:p>
          <a:p>
            <a:pPr lvl="1">
              <a:buFontTx/>
              <a:buChar char="-"/>
            </a:pPr>
            <a:r>
              <a:rPr lang="fr-FR" sz="1700" dirty="0"/>
              <a:t> Déficit en moyens de transport (bus)- </a:t>
            </a:r>
          </a:p>
          <a:p>
            <a:pPr lvl="1">
              <a:buFontTx/>
              <a:buChar char="-"/>
            </a:pPr>
            <a:r>
              <a:rPr lang="fr-FR" sz="1700" dirty="0"/>
              <a:t> Besoin d’une salle informatique et d'une salle de </a:t>
            </a:r>
            <a:r>
              <a:rPr lang="fr-FR" sz="1700" dirty="0" err="1"/>
              <a:t>réunion</a:t>
            </a:r>
            <a:r>
              <a:rPr lang="fr-FR" sz="1700" dirty="0"/>
              <a:t>; </a:t>
            </a:r>
          </a:p>
          <a:p>
            <a:pPr lvl="1">
              <a:buFontTx/>
              <a:buChar char="-"/>
            </a:pPr>
            <a:r>
              <a:rPr lang="fr-FR" sz="1700" dirty="0"/>
              <a:t>Nécessité de la prise en charge de la ⁠⁠cantine scolaire sur le budget de l’Etat pour en assurer la pérennité́.</a:t>
            </a:r>
          </a:p>
          <a:p>
            <a:pPr marL="457200" lvl="1" indent="0">
              <a:buNone/>
            </a:pPr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36551398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37139F4-4AFF-78C4-E8E3-732D984AE5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9"/>
            <a:ext cx="10515600" cy="973304"/>
          </a:xfrm>
        </p:spPr>
        <p:txBody>
          <a:bodyPr anchor="ctr">
            <a:normAutofit/>
          </a:bodyPr>
          <a:lstStyle/>
          <a:p>
            <a:pPr algn="ctr"/>
            <a:r>
              <a:rPr lang="fr-FR" sz="2400" b="1" dirty="0">
                <a:solidFill>
                  <a:schemeClr val="accent1"/>
                </a:solidFill>
              </a:rPr>
              <a:t>Enseignement primaire</a:t>
            </a:r>
          </a:p>
        </p:txBody>
      </p:sp>
    </p:spTree>
    <p:extLst>
      <p:ext uri="{BB962C8B-B14F-4D97-AF65-F5344CB8AC3E}">
        <p14:creationId xmlns:p14="http://schemas.microsoft.com/office/powerpoint/2010/main" val="13556474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87F95BB-93D0-4FBD-A939-4818363FAE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72200" y="365125"/>
            <a:ext cx="5816906" cy="823913"/>
          </a:xfrm>
        </p:spPr>
        <p:txBody>
          <a:bodyPr>
            <a:normAutofit/>
          </a:bodyPr>
          <a:lstStyle/>
          <a:p>
            <a:pPr algn="ctr"/>
            <a:r>
              <a:rPr lang="fr-FR" sz="2400" b="1" dirty="0">
                <a:solidFill>
                  <a:srgbClr val="FF33CC"/>
                </a:solidFill>
              </a:rPr>
              <a:t>ENI d’Akjoujt</a:t>
            </a:r>
            <a:endParaRPr lang="ar-SA" sz="2400" b="1" dirty="0">
              <a:solidFill>
                <a:srgbClr val="FF33CC"/>
              </a:solidFill>
            </a:endParaRP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76996F2A-A9A8-4029-BF5A-92A2307CB32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451692"/>
            <a:ext cx="5157787" cy="6406308"/>
          </a:xfrm>
          <a:solidFill>
            <a:schemeClr val="accent6">
              <a:lumMod val="20000"/>
              <a:lumOff val="80000"/>
            </a:schemeClr>
          </a:solidFill>
          <a:ln>
            <a:solidFill>
              <a:schemeClr val="accent6"/>
            </a:solidFill>
          </a:ln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sz="1600" b="1" u="sng" dirty="0"/>
              <a:t>PRESENTATION:</a:t>
            </a:r>
          </a:p>
          <a:p>
            <a:r>
              <a:rPr lang="fr-FR" sz="1600" dirty="0"/>
              <a:t>Date de création : 13 - 11 - 2014</a:t>
            </a:r>
          </a:p>
          <a:p>
            <a:r>
              <a:rPr lang="fr-FR" sz="1600" dirty="0"/>
              <a:t>Filières: Arabe, français, bilingue;</a:t>
            </a:r>
          </a:p>
          <a:p>
            <a:r>
              <a:rPr lang="fr-FR" sz="18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Effectif des encadreurs pédagogiques</a:t>
            </a:r>
            <a:r>
              <a:rPr lang="fr-FR" sz="16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en 2024 </a:t>
            </a:r>
            <a:r>
              <a:rPr lang="fr-F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: 30</a:t>
            </a:r>
          </a:p>
          <a:p>
            <a:pPr marL="0" indent="0">
              <a:buNone/>
            </a:pPr>
            <a:r>
              <a:rPr lang="fr-FR" sz="1600" b="1" u="sng" dirty="0">
                <a:latin typeface="Times New Roman" panose="02020603050405020304" pitchFamily="18" charset="0"/>
                <a:ea typeface="Calibri" panose="020F0502020204030204" pitchFamily="34" charset="0"/>
              </a:rPr>
              <a:t>ATOUTS:</a:t>
            </a:r>
          </a:p>
          <a:p>
            <a:r>
              <a:rPr lang="fr-F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Siège fonctionnel et bien équipé;</a:t>
            </a:r>
          </a:p>
          <a:p>
            <a:r>
              <a:rPr lang="fr-F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Bonne exécution du programme enrichi par des modules complémentaires;</a:t>
            </a:r>
          </a:p>
          <a:p>
            <a:r>
              <a:rPr lang="fr-FR" sz="1600" dirty="0">
                <a:latin typeface="Times New Roman" panose="02020603050405020304" pitchFamily="18" charset="0"/>
                <a:ea typeface="Calibri" panose="020F0502020204030204" pitchFamily="34" charset="0"/>
              </a:rPr>
              <a:t>Bon suivi des formateurs et des élèves-maîtres avec pour résultat un bon niveau d’assiduité.</a:t>
            </a:r>
          </a:p>
          <a:p>
            <a:pPr marL="0" indent="0">
              <a:buNone/>
            </a:pPr>
            <a:r>
              <a:rPr lang="fr-FR" sz="1600" b="1" u="sng" dirty="0"/>
              <a:t>PROBLÈMES: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1600" dirty="0"/>
              <a:t>Absence de: bibliothèque, salle de lecture, salle de réunion , connexion internet;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1600" dirty="0"/>
              <a:t>Baisse et disparité des niveaux des élèves-maitres 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1600" dirty="0"/>
              <a:t>Déficit en FC pour les formateurs  (priorité: didactique et informatique);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fr-FR" sz="1600" dirty="0"/>
              <a:t>L’amphithéâtre et le restaurent de l’école ne sont toujours pas équipés;</a:t>
            </a:r>
          </a:p>
          <a:p>
            <a:pPr marL="0" indent="0">
              <a:buNone/>
            </a:pPr>
            <a:r>
              <a:rPr lang="fr-FR" sz="1600" b="1" dirty="0"/>
              <a:t>Urgences pour les élèves-maîtres:</a:t>
            </a:r>
          </a:p>
          <a:p>
            <a:pPr>
              <a:buFontTx/>
              <a:buChar char="-"/>
            </a:pPr>
            <a:r>
              <a:rPr lang="fr-FR" sz="1600" dirty="0"/>
              <a:t>Révision à la hausse de la bourse pour faire face au coût du loyer et du transport;</a:t>
            </a:r>
          </a:p>
          <a:p>
            <a:pPr>
              <a:buFontTx/>
              <a:buChar char="-"/>
            </a:pPr>
            <a:r>
              <a:rPr lang="fr-FR" sz="1600" dirty="0"/>
              <a:t>bus pour le transport;</a:t>
            </a:r>
          </a:p>
          <a:p>
            <a:pPr marL="0" indent="0">
              <a:buNone/>
            </a:pPr>
            <a:r>
              <a:rPr lang="fr-FR" sz="1600" dirty="0"/>
              <a:t>- Ouverture du réfectoire</a:t>
            </a:r>
          </a:p>
          <a:p>
            <a:endParaRPr lang="ar-SA" sz="1600" dirty="0"/>
          </a:p>
        </p:txBody>
      </p:sp>
      <p:graphicFrame>
        <p:nvGraphicFramePr>
          <p:cNvPr id="9" name="Espace réservé du contenu 8">
            <a:extLst>
              <a:ext uri="{FF2B5EF4-FFF2-40B4-BE49-F238E27FC236}">
                <a16:creationId xmlns:a16="http://schemas.microsoft.com/office/drawing/2014/main" id="{9307F17C-C309-6FEA-FAB4-8AD1E91E0F24}"/>
              </a:ext>
            </a:extLst>
          </p:cNvPr>
          <p:cNvGraphicFramePr>
            <a:graphicFrameLocks noGrp="1"/>
          </p:cNvGraphicFramePr>
          <p:nvPr>
            <p:ph sz="quarter" idx="4"/>
            <p:extLst>
              <p:ext uri="{D42A27DB-BD31-4B8C-83A1-F6EECF244321}">
                <p14:modId xmlns:p14="http://schemas.microsoft.com/office/powerpoint/2010/main" val="2719178583"/>
              </p:ext>
            </p:extLst>
          </p:nvPr>
        </p:nvGraphicFramePr>
        <p:xfrm>
          <a:off x="6172200" y="1189038"/>
          <a:ext cx="5183188" cy="56689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153297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4FD85B8F-68C4-10C3-CD18-33DD16B44A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-92075"/>
            <a:ext cx="10515600" cy="801938"/>
          </a:xfrm>
        </p:spPr>
        <p:txBody>
          <a:bodyPr>
            <a:normAutofit fontScale="90000"/>
          </a:bodyPr>
          <a:lstStyle/>
          <a:p>
            <a:pPr algn="ctr"/>
            <a:br>
              <a:rPr lang="fr-FR" sz="2000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fr-FR" sz="2200" kern="100" dirty="0">
                <a:solidFill>
                  <a:srgbClr val="FF33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lang="fr-FR" sz="2200" kern="100" dirty="0">
                <a:solidFill>
                  <a:srgbClr val="FF33CC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Ecole 2 d’Akjoujt</a:t>
            </a:r>
            <a:br>
              <a:rPr lang="fr-FR" sz="2200" kern="100" dirty="0">
                <a:solidFill>
                  <a:srgbClr val="FF33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fr-FR" sz="2200" dirty="0">
              <a:solidFill>
                <a:srgbClr val="FF33CC"/>
              </a:solidFill>
            </a:endParaRP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39FAF04-F7C7-8555-55F9-6F1E3FB51A0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709863"/>
            <a:ext cx="5181600" cy="5467100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marR="0" indent="0">
              <a:lnSpc>
                <a:spcPct val="107000"/>
              </a:lnSpc>
              <a:spcAft>
                <a:spcPts val="1000"/>
              </a:spcAft>
              <a:buNone/>
            </a:pPr>
            <a:r>
              <a:rPr lang="fr-FR" sz="1600" b="1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PRESENTATION:</a:t>
            </a:r>
          </a:p>
          <a:p>
            <a:pPr marL="0" marR="0">
              <a:lnSpc>
                <a:spcPct val="107000"/>
              </a:lnSpc>
              <a:spcAft>
                <a:spcPts val="1000"/>
              </a:spcAft>
            </a:pPr>
            <a:r>
              <a:rPr lang="fr-FR" sz="1600" b="1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Date de création : 7 octobre 1973</a:t>
            </a:r>
            <a:endParaRPr lang="fr-FR" sz="1600" b="1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fr-FR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Effectif enseignants	11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fr-FR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Dont femmes	8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fr-FR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Effectifs élèves inscrits 	332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fr-FR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Dont filles (%)	50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fr-FR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Taux de redoublement	11,44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fr-FR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Taux redoublement des filles	9,63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fr-FR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Nombre de SDC fonctionnelles	6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fr-FR" sz="16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Nombre de sections pédagogiques	6</a:t>
            </a:r>
          </a:p>
          <a:p>
            <a:endParaRPr 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E3D6B09A-5774-ABF1-0A1D-89018E66FF3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709863"/>
            <a:ext cx="5181600" cy="5467100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b="1" u="sng" dirty="0"/>
              <a:t>ATOUTS:</a:t>
            </a:r>
          </a:p>
          <a:p>
            <a:r>
              <a:rPr lang="fr-FR" dirty="0"/>
              <a:t>Bâtiment en bon état;</a:t>
            </a:r>
          </a:p>
          <a:p>
            <a:r>
              <a:rPr lang="fr-FR" dirty="0"/>
              <a:t>Leçons scriptées fonctionnant normalement avec les appuis didactiques nécessaires ;</a:t>
            </a:r>
          </a:p>
          <a:p>
            <a:r>
              <a:rPr lang="fr-FR" dirty="0"/>
              <a:t>Enseignants engagés;</a:t>
            </a:r>
          </a:p>
          <a:p>
            <a:r>
              <a:rPr lang="fr-FR" dirty="0"/>
              <a:t>Appui MCM,</a:t>
            </a:r>
          </a:p>
          <a:p>
            <a:endParaRPr lang="fr-FR" dirty="0"/>
          </a:p>
          <a:p>
            <a:pPr marL="0" indent="0">
              <a:buNone/>
            </a:pPr>
            <a:r>
              <a:rPr lang="fr-FR" b="1" u="sng" dirty="0"/>
              <a:t>PROBLÈMES:</a:t>
            </a:r>
          </a:p>
          <a:p>
            <a:pPr lvl="1"/>
            <a:r>
              <a:rPr lang="fr-FR" dirty="0"/>
              <a:t>Armoires de classe;</a:t>
            </a:r>
          </a:p>
          <a:p>
            <a:pPr lvl="1"/>
            <a:r>
              <a:rPr lang="fr-FR" dirty="0"/>
              <a:t>Kit didactique pour enseignants;</a:t>
            </a:r>
          </a:p>
          <a:p>
            <a:pPr lvl="1"/>
            <a:r>
              <a:rPr lang="fr-FR" dirty="0"/>
              <a:t>Réfection tables-bancs;</a:t>
            </a:r>
          </a:p>
          <a:p>
            <a:pPr lvl="1"/>
            <a:r>
              <a:rPr lang="fr-FR" dirty="0"/>
              <a:t>Connection internet;</a:t>
            </a:r>
          </a:p>
          <a:p>
            <a:pPr lvl="1"/>
            <a:r>
              <a:rPr lang="fr-FR" dirty="0"/>
              <a:t>Logement pour le directeur</a:t>
            </a:r>
          </a:p>
        </p:txBody>
      </p:sp>
    </p:spTree>
    <p:extLst>
      <p:ext uri="{BB962C8B-B14F-4D97-AF65-F5344CB8AC3E}">
        <p14:creationId xmlns:p14="http://schemas.microsoft.com/office/powerpoint/2010/main" val="36037544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C792C30-9B28-B512-8BA0-CEA09C39CB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fr-FR" sz="2800" b="1" dirty="0">
                <a:solidFill>
                  <a:schemeClr val="accent1"/>
                </a:solidFill>
              </a:rPr>
              <a:t>Collège</a:t>
            </a:r>
          </a:p>
        </p:txBody>
      </p:sp>
    </p:spTree>
    <p:extLst>
      <p:ext uri="{BB962C8B-B14F-4D97-AF65-F5344CB8AC3E}">
        <p14:creationId xmlns:p14="http://schemas.microsoft.com/office/powerpoint/2010/main" val="1684223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127EA43D-20ED-E34B-61D5-EDFE71F8CF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r-FR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000" kern="100" dirty="0">
                <a:solidFill>
                  <a:srgbClr val="FF33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Collège de </a:t>
            </a:r>
            <a:r>
              <a:rPr lang="fr-FR" sz="2000" kern="100" dirty="0" err="1">
                <a:solidFill>
                  <a:srgbClr val="FF33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Tweivenda</a:t>
            </a:r>
            <a:r>
              <a:rPr lang="fr-FR" sz="2000" kern="100" dirty="0">
                <a:solidFill>
                  <a:srgbClr val="FF33CC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d’Atar</a:t>
            </a:r>
            <a:br>
              <a:rPr lang="fr-FR" sz="4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lang="fr-FR" dirty="0"/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FA54D037-08B0-FAD2-6615-288934F6E9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266940"/>
            <a:ext cx="5181600" cy="4910023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marL="0">
              <a:lnSpc>
                <a:spcPct val="107000"/>
              </a:lnSpc>
              <a:spcAft>
                <a:spcPts val="800"/>
              </a:spcAft>
            </a:pPr>
            <a:endParaRPr lang="fr-FR" sz="18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fr-FR" sz="2900" b="1" u="sng" kern="100" dirty="0"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Arial" panose="020B0604020202020204" pitchFamily="34" charset="0"/>
              </a:rPr>
              <a:t>PRESENTATION:</a:t>
            </a:r>
            <a:endParaRPr lang="fr-FR" sz="29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>
              <a:lnSpc>
                <a:spcPct val="107000"/>
              </a:lnSpc>
              <a:spcAft>
                <a:spcPts val="800"/>
              </a:spcAft>
            </a:pPr>
            <a:r>
              <a:rPr lang="fr-FR" sz="2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Date</a:t>
            </a:r>
            <a:r>
              <a:rPr lang="fr-FR" sz="2900" b="1" spc="-2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2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</a:t>
            </a:r>
            <a:r>
              <a:rPr lang="fr-FR" sz="2900" b="1" spc="-1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2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création</a:t>
            </a:r>
            <a:r>
              <a:rPr lang="fr-FR" sz="2900" b="1" spc="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29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r>
              <a:rPr lang="fr-FR" sz="2900" b="1" spc="-5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fr-FR" sz="2900" b="1" spc="-1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25 novembre 2023</a:t>
            </a:r>
            <a:endParaRPr lang="fr-FR" sz="29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fr-FR" sz="2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Effectifs élèves inscrits :</a:t>
            </a:r>
            <a:r>
              <a:rPr lang="fr-FR" sz="2900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350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fr-FR" sz="2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Dont filles (%)</a:t>
            </a:r>
            <a:r>
              <a:rPr lang="fr-FR" sz="2900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fr-FR" sz="2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40.57%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fr-FR" sz="2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Taux de redoublement</a:t>
            </a:r>
            <a:r>
              <a:rPr lang="fr-FR" sz="2900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fr-FR" sz="2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21%	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fr-FR" sz="2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Nombre de salles de classes fonctionnelles:</a:t>
            </a:r>
            <a:r>
              <a:rPr lang="fr-FR" sz="2900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r-FR" sz="2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8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fr-FR" sz="2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Nombre de sections pédagogiques: 5</a:t>
            </a:r>
          </a:p>
          <a:p>
            <a:pPr marL="0" marR="0">
              <a:lnSpc>
                <a:spcPct val="107000"/>
              </a:lnSpc>
              <a:spcAft>
                <a:spcPts val="800"/>
              </a:spcAft>
            </a:pPr>
            <a:r>
              <a:rPr lang="fr-FR" sz="2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Effectif général des professeurs</a:t>
            </a:r>
            <a:r>
              <a:rPr lang="fr-FR" sz="2900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fr-FR" sz="2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13</a:t>
            </a:r>
          </a:p>
          <a:p>
            <a:endParaRPr lang="fr-FR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FCEC72A4-347F-D97D-D3BA-AAA7003345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013552"/>
            <a:ext cx="5648900" cy="5163411"/>
          </a:xfrm>
          <a:solidFill>
            <a:schemeClr val="accent2">
              <a:lumMod val="20000"/>
              <a:lumOff val="80000"/>
            </a:schemeClr>
          </a:solidFill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fr-FR" sz="2900" b="1" u="sng" dirty="0"/>
              <a:t>ATOUTS: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2900" dirty="0"/>
              <a:t>Infrastructures et équipements suffisants dont une salle informatique fonctionnelle;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2900" dirty="0"/>
              <a:t>Enseignement de l’informatique dès la première année du collège;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2900" dirty="0"/>
              <a:t>Appui de l’AFD (le Collège a été construit grâce à cet appui).</a:t>
            </a:r>
          </a:p>
          <a:p>
            <a:pPr marL="0" indent="0">
              <a:buNone/>
            </a:pPr>
            <a:r>
              <a:rPr lang="fr-FR" sz="2900" b="1" u="sng" dirty="0"/>
              <a:t>DÉFIS ET PROBLÈMES: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2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Défi environnemental : dépôt d’ordures proche du Collège ;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2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Besoins en salles de classes: 2;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fr-FR" sz="29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⁠Formation continue des enseignants</a:t>
            </a:r>
            <a:r>
              <a:rPr lang="fr-FR" sz="2900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;</a:t>
            </a:r>
            <a:endParaRPr lang="fr-FR" sz="2900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Wingdings" panose="05000000000000000000" pitchFamily="2" charset="2"/>
              <a:buChar char="v"/>
            </a:pPr>
            <a:r>
              <a:rPr lang="fr-FR" sz="2900" b="1" i="1" u="sng" kern="100" dirty="0"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Autres problèmes soulevés:</a:t>
            </a:r>
            <a:endParaRPr lang="fr-FR" sz="2900" b="1" i="1" u="sng" kern="1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fr-FR" sz="2900" b="1" dirty="0"/>
              <a:t>Le pôle du Secondaire </a:t>
            </a:r>
            <a:r>
              <a:rPr lang="fr-FR" sz="2900" dirty="0"/>
              <a:t>manque essentiellement de :</a:t>
            </a:r>
          </a:p>
          <a:p>
            <a:pPr>
              <a:buFontTx/>
              <a:buChar char="-"/>
            </a:pPr>
            <a:r>
              <a:rPr lang="fr-FR" sz="2900" dirty="0" err="1"/>
              <a:t>Siège</a:t>
            </a:r>
            <a:r>
              <a:rPr lang="fr-FR" sz="2900" dirty="0"/>
              <a:t>,</a:t>
            </a:r>
          </a:p>
          <a:p>
            <a:pPr>
              <a:buFontTx/>
              <a:buChar char="-"/>
            </a:pPr>
            <a:r>
              <a:rPr lang="fr-FR" sz="2900" dirty="0"/>
              <a:t>voitures, tout terrain pour assurer le suivi et l'inspection des 20 000 </a:t>
            </a:r>
            <a:r>
              <a:rPr lang="fr-FR" sz="2900" dirty="0" err="1"/>
              <a:t>élèves</a:t>
            </a:r>
            <a:r>
              <a:rPr lang="fr-FR" sz="2900" dirty="0"/>
              <a:t> </a:t>
            </a:r>
            <a:r>
              <a:rPr lang="fr-FR" sz="2900" dirty="0" err="1"/>
              <a:t>encadrés</a:t>
            </a:r>
            <a:r>
              <a:rPr lang="fr-FR" sz="2900" dirty="0"/>
              <a:t> par 847 professeurs dans 49 établissements d'enseignement secondaire ;</a:t>
            </a:r>
          </a:p>
          <a:p>
            <a:pPr>
              <a:buFontTx/>
              <a:buChar char="-"/>
            </a:pPr>
            <a:r>
              <a:rPr lang="fr-FR" sz="2900" dirty="0"/>
              <a:t>Formation continue des inspecteurs;</a:t>
            </a:r>
          </a:p>
          <a:p>
            <a:pPr>
              <a:buFontTx/>
              <a:buChar char="-"/>
            </a:pPr>
            <a:r>
              <a:rPr lang="fr-FR" sz="2900" dirty="0" err="1"/>
              <a:t>Nécessite</a:t>
            </a:r>
            <a:r>
              <a:rPr lang="fr-FR" sz="2900" dirty="0"/>
              <a:t>́ d'</a:t>
            </a:r>
            <a:r>
              <a:rPr lang="fr-FR" sz="2900" dirty="0" err="1"/>
              <a:t>intégrer</a:t>
            </a:r>
            <a:r>
              <a:rPr lang="fr-FR" sz="2900" dirty="0"/>
              <a:t> </a:t>
            </a:r>
            <a:r>
              <a:rPr lang="fr-FR" sz="2900" dirty="0" err="1"/>
              <a:t>lespôles</a:t>
            </a:r>
            <a:r>
              <a:rPr lang="fr-FR" sz="2900" dirty="0"/>
              <a:t> du Secondaire aux </a:t>
            </a:r>
            <a:r>
              <a:rPr lang="fr-FR" sz="2900" dirty="0" err="1"/>
              <a:t>différentes</a:t>
            </a:r>
            <a:r>
              <a:rPr lang="fr-FR" sz="2900" dirty="0"/>
              <a:t> revues annuelles du PNDSE.</a:t>
            </a:r>
          </a:p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77012336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76BFCC4-4E9F-1D49-EB70-E8245E4649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anchor="ctr">
            <a:normAutofit/>
          </a:bodyPr>
          <a:lstStyle/>
          <a:p>
            <a:pPr algn="ctr"/>
            <a:r>
              <a:rPr lang="fr-FR" sz="2800" b="1" dirty="0">
                <a:solidFill>
                  <a:schemeClr val="accent1"/>
                </a:solidFill>
              </a:rPr>
              <a:t>Enseignement Secondaire</a:t>
            </a:r>
          </a:p>
        </p:txBody>
      </p:sp>
    </p:spTree>
    <p:extLst>
      <p:ext uri="{BB962C8B-B14F-4D97-AF65-F5344CB8AC3E}">
        <p14:creationId xmlns:p14="http://schemas.microsoft.com/office/powerpoint/2010/main" val="420817979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819</TotalTime>
  <Words>1220</Words>
  <Application>Microsoft Office PowerPoint</Application>
  <PresentationFormat>Grand écran</PresentationFormat>
  <Paragraphs>203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8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6" baseType="lpstr">
      <vt:lpstr>Arial</vt:lpstr>
      <vt:lpstr>Calibri</vt:lpstr>
      <vt:lpstr>Calibri Light</vt:lpstr>
      <vt:lpstr>Comic Sans MS</vt:lpstr>
      <vt:lpstr>Courier New</vt:lpstr>
      <vt:lpstr>Dubai Light</vt:lpstr>
      <vt:lpstr>Times New Roman</vt:lpstr>
      <vt:lpstr>Wingdings</vt:lpstr>
      <vt:lpstr>Thème Office</vt:lpstr>
      <vt:lpstr>Présentation PowerPoint</vt:lpstr>
      <vt:lpstr>Enseignement spécialisé </vt:lpstr>
      <vt:lpstr>Centre de formation et de promotion sociale des enfants en situation de handicap /Atar</vt:lpstr>
      <vt:lpstr>Enseignement primaire</vt:lpstr>
      <vt:lpstr>ENI d’Akjoujt</vt:lpstr>
      <vt:lpstr>  Ecole 2 d’Akjoujt </vt:lpstr>
      <vt:lpstr>Collège</vt:lpstr>
      <vt:lpstr> Collège de Tweivenda d’Atar </vt:lpstr>
      <vt:lpstr>Enseignement Secondaire</vt:lpstr>
      <vt:lpstr>Lycée d’Akjoujt</vt:lpstr>
      <vt:lpstr>Formation professionnelle</vt:lpstr>
      <vt:lpstr>  Ecole d’Enseignement Technique et de Formation Professionnelle (EETFP) d’Atar </vt:lpstr>
      <vt:lpstr>Enseignement Supérieur</vt:lpstr>
      <vt:lpstr>Centre Universitaire d’Etudes Sahariennes d’Atar</vt:lpstr>
      <vt:lpstr>Enseignement Originel</vt:lpstr>
      <vt:lpstr>La Grande Mahadhra Chinguitya à Akjoujt 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Yahya Sidina</dc:creator>
  <cp:lastModifiedBy>Abdel Wadoud Hachem</cp:lastModifiedBy>
  <cp:revision>26</cp:revision>
  <dcterms:created xsi:type="dcterms:W3CDTF">2022-03-01T13:57:26Z</dcterms:created>
  <dcterms:modified xsi:type="dcterms:W3CDTF">2025-02-26T01:22:12Z</dcterms:modified>
</cp:coreProperties>
</file>