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408" r:id="rId3"/>
    <p:sldId id="410" r:id="rId4"/>
    <p:sldId id="411" r:id="rId5"/>
    <p:sldId id="412" r:id="rId6"/>
    <p:sldId id="416" r:id="rId7"/>
    <p:sldId id="417" r:id="rId8"/>
    <p:sldId id="418" r:id="rId9"/>
    <p:sldId id="420" r:id="rId10"/>
    <p:sldId id="421" r:id="rId11"/>
    <p:sldId id="409"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8636"/>
    <a:srgbClr val="649B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70" d="100"/>
          <a:sy n="70" d="100"/>
        </p:scale>
        <p:origin x="3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146D0-716C-4309-8914-A2EE396B2B18}" type="datetimeFigureOut">
              <a:rPr lang="fr-FR" smtClean="0"/>
              <a:t>27/02/2025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AAE22-0996-475C-86C2-9229FE4413AA}" type="slidenum">
              <a:rPr lang="fr-FR" smtClean="0"/>
              <a:t>‹N°›</a:t>
            </a:fld>
            <a:endParaRPr lang="fr-FR" dirty="0"/>
          </a:p>
        </p:txBody>
      </p:sp>
    </p:spTree>
    <p:extLst>
      <p:ext uri="{BB962C8B-B14F-4D97-AF65-F5344CB8AC3E}">
        <p14:creationId xmlns:p14="http://schemas.microsoft.com/office/powerpoint/2010/main" val="342595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47B377-079C-60CD-BA7B-F50BC8E4598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CA5A7EB-37B7-8AA2-C306-FFC696F089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3ABED4F-CDE7-151C-A9F1-CBA84604DC3F}"/>
              </a:ext>
            </a:extLst>
          </p:cNvPr>
          <p:cNvSpPr>
            <a:spLocks noGrp="1"/>
          </p:cNvSpPr>
          <p:nvPr>
            <p:ph type="dt" sz="half" idx="10"/>
          </p:nvPr>
        </p:nvSpPr>
        <p:spPr/>
        <p:txBody>
          <a:bodyPr/>
          <a:lstStyle/>
          <a:p>
            <a:fld id="{3C4C20CC-CAA5-4A34-BF11-5E04E2DAA109}" type="datetimeFigureOut">
              <a:rPr lang="fr-FR" smtClean="0"/>
              <a:t>27/02/2025</a:t>
            </a:fld>
            <a:endParaRPr lang="fr-FR" dirty="0"/>
          </a:p>
        </p:txBody>
      </p:sp>
      <p:sp>
        <p:nvSpPr>
          <p:cNvPr id="5" name="Espace réservé du pied de page 4">
            <a:extLst>
              <a:ext uri="{FF2B5EF4-FFF2-40B4-BE49-F238E27FC236}">
                <a16:creationId xmlns:a16="http://schemas.microsoft.com/office/drawing/2014/main" id="{11A3612A-07E9-405B-F862-FD330E6795F1}"/>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B3B8CCF9-1CFB-37EF-59A2-036EC0085D8D}"/>
              </a:ext>
            </a:extLst>
          </p:cNvPr>
          <p:cNvSpPr>
            <a:spLocks noGrp="1"/>
          </p:cNvSpPr>
          <p:nvPr>
            <p:ph type="sldNum" sz="quarter" idx="12"/>
          </p:nvPr>
        </p:nvSpPr>
        <p:spPr/>
        <p:txBody>
          <a:bodyPr/>
          <a:lstStyle/>
          <a:p>
            <a:fld id="{B0E05D79-A733-4AD4-AA25-BD07F34243F5}" type="slidenum">
              <a:rPr lang="fr-FR" smtClean="0"/>
              <a:t>‹N°›</a:t>
            </a:fld>
            <a:endParaRPr lang="fr-FR" dirty="0"/>
          </a:p>
        </p:txBody>
      </p:sp>
    </p:spTree>
    <p:extLst>
      <p:ext uri="{BB962C8B-B14F-4D97-AF65-F5344CB8AC3E}">
        <p14:creationId xmlns:p14="http://schemas.microsoft.com/office/powerpoint/2010/main" val="100201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5F09FF-ED65-4B67-7997-1A2E5C373F0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6261F74-4FB6-0A10-E46C-E4B97A43074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7F89C9-9F6D-1198-9964-D5E66A1E119D}"/>
              </a:ext>
            </a:extLst>
          </p:cNvPr>
          <p:cNvSpPr>
            <a:spLocks noGrp="1"/>
          </p:cNvSpPr>
          <p:nvPr>
            <p:ph type="dt" sz="half" idx="10"/>
          </p:nvPr>
        </p:nvSpPr>
        <p:spPr/>
        <p:txBody>
          <a:bodyPr/>
          <a:lstStyle/>
          <a:p>
            <a:fld id="{3C4C20CC-CAA5-4A34-BF11-5E04E2DAA109}" type="datetimeFigureOut">
              <a:rPr lang="fr-FR" smtClean="0"/>
              <a:t>27/02/2025</a:t>
            </a:fld>
            <a:endParaRPr lang="fr-FR" dirty="0"/>
          </a:p>
        </p:txBody>
      </p:sp>
      <p:sp>
        <p:nvSpPr>
          <p:cNvPr id="5" name="Espace réservé du pied de page 4">
            <a:extLst>
              <a:ext uri="{FF2B5EF4-FFF2-40B4-BE49-F238E27FC236}">
                <a16:creationId xmlns:a16="http://schemas.microsoft.com/office/drawing/2014/main" id="{CE334111-F635-486D-F622-BE7F47C9FFED}"/>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9CF9417E-81F5-BEF2-ECC5-BDA510EF5D8D}"/>
              </a:ext>
            </a:extLst>
          </p:cNvPr>
          <p:cNvSpPr>
            <a:spLocks noGrp="1"/>
          </p:cNvSpPr>
          <p:nvPr>
            <p:ph type="sldNum" sz="quarter" idx="12"/>
          </p:nvPr>
        </p:nvSpPr>
        <p:spPr/>
        <p:txBody>
          <a:bodyPr/>
          <a:lstStyle/>
          <a:p>
            <a:fld id="{B0E05D79-A733-4AD4-AA25-BD07F34243F5}" type="slidenum">
              <a:rPr lang="fr-FR" smtClean="0"/>
              <a:t>‹N°›</a:t>
            </a:fld>
            <a:endParaRPr lang="fr-FR" dirty="0"/>
          </a:p>
        </p:txBody>
      </p:sp>
    </p:spTree>
    <p:extLst>
      <p:ext uri="{BB962C8B-B14F-4D97-AF65-F5344CB8AC3E}">
        <p14:creationId xmlns:p14="http://schemas.microsoft.com/office/powerpoint/2010/main" val="1382853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F3789BF-06A0-D82B-BAC8-541BF87716A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1C14B44-1460-9BBD-C928-DDA17143939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91E163-1360-8E39-A13B-E450C5896A5A}"/>
              </a:ext>
            </a:extLst>
          </p:cNvPr>
          <p:cNvSpPr>
            <a:spLocks noGrp="1"/>
          </p:cNvSpPr>
          <p:nvPr>
            <p:ph type="dt" sz="half" idx="10"/>
          </p:nvPr>
        </p:nvSpPr>
        <p:spPr/>
        <p:txBody>
          <a:bodyPr/>
          <a:lstStyle/>
          <a:p>
            <a:fld id="{3C4C20CC-CAA5-4A34-BF11-5E04E2DAA109}" type="datetimeFigureOut">
              <a:rPr lang="fr-FR" smtClean="0"/>
              <a:t>27/02/2025</a:t>
            </a:fld>
            <a:endParaRPr lang="fr-FR" dirty="0"/>
          </a:p>
        </p:txBody>
      </p:sp>
      <p:sp>
        <p:nvSpPr>
          <p:cNvPr id="5" name="Espace réservé du pied de page 4">
            <a:extLst>
              <a:ext uri="{FF2B5EF4-FFF2-40B4-BE49-F238E27FC236}">
                <a16:creationId xmlns:a16="http://schemas.microsoft.com/office/drawing/2014/main" id="{6BB9E462-3F00-7B57-9ABB-35C663756591}"/>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756E8590-ABC2-63EC-89FE-0C300F689E8E}"/>
              </a:ext>
            </a:extLst>
          </p:cNvPr>
          <p:cNvSpPr>
            <a:spLocks noGrp="1"/>
          </p:cNvSpPr>
          <p:nvPr>
            <p:ph type="sldNum" sz="quarter" idx="12"/>
          </p:nvPr>
        </p:nvSpPr>
        <p:spPr/>
        <p:txBody>
          <a:bodyPr/>
          <a:lstStyle/>
          <a:p>
            <a:fld id="{B0E05D79-A733-4AD4-AA25-BD07F34243F5}" type="slidenum">
              <a:rPr lang="fr-FR" smtClean="0"/>
              <a:t>‹N°›</a:t>
            </a:fld>
            <a:endParaRPr lang="fr-FR" dirty="0"/>
          </a:p>
        </p:txBody>
      </p:sp>
    </p:spTree>
    <p:extLst>
      <p:ext uri="{BB962C8B-B14F-4D97-AF65-F5344CB8AC3E}">
        <p14:creationId xmlns:p14="http://schemas.microsoft.com/office/powerpoint/2010/main" val="1672158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AC306F-09DF-7138-5594-2554DADABBF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F6894DE-7736-8572-AE66-E488C737A64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6E390BC-A4CB-3800-7323-72D2E742C701}"/>
              </a:ext>
            </a:extLst>
          </p:cNvPr>
          <p:cNvSpPr>
            <a:spLocks noGrp="1"/>
          </p:cNvSpPr>
          <p:nvPr>
            <p:ph type="dt" sz="half" idx="10"/>
          </p:nvPr>
        </p:nvSpPr>
        <p:spPr/>
        <p:txBody>
          <a:bodyPr/>
          <a:lstStyle/>
          <a:p>
            <a:fld id="{3C4C20CC-CAA5-4A34-BF11-5E04E2DAA109}" type="datetimeFigureOut">
              <a:rPr lang="fr-FR" smtClean="0"/>
              <a:t>27/02/2025</a:t>
            </a:fld>
            <a:endParaRPr lang="fr-FR" dirty="0"/>
          </a:p>
        </p:txBody>
      </p:sp>
      <p:sp>
        <p:nvSpPr>
          <p:cNvPr id="5" name="Espace réservé du pied de page 4">
            <a:extLst>
              <a:ext uri="{FF2B5EF4-FFF2-40B4-BE49-F238E27FC236}">
                <a16:creationId xmlns:a16="http://schemas.microsoft.com/office/drawing/2014/main" id="{C3BD0B47-A925-56C9-EA33-B693FCAB73E1}"/>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22380CA3-92F8-69E6-B9A6-5BB5083AD1D0}"/>
              </a:ext>
            </a:extLst>
          </p:cNvPr>
          <p:cNvSpPr>
            <a:spLocks noGrp="1"/>
          </p:cNvSpPr>
          <p:nvPr>
            <p:ph type="sldNum" sz="quarter" idx="12"/>
          </p:nvPr>
        </p:nvSpPr>
        <p:spPr/>
        <p:txBody>
          <a:bodyPr/>
          <a:lstStyle/>
          <a:p>
            <a:fld id="{B0E05D79-A733-4AD4-AA25-BD07F34243F5}" type="slidenum">
              <a:rPr lang="fr-FR" smtClean="0"/>
              <a:t>‹N°›</a:t>
            </a:fld>
            <a:endParaRPr lang="fr-FR" dirty="0"/>
          </a:p>
        </p:txBody>
      </p:sp>
    </p:spTree>
    <p:extLst>
      <p:ext uri="{BB962C8B-B14F-4D97-AF65-F5344CB8AC3E}">
        <p14:creationId xmlns:p14="http://schemas.microsoft.com/office/powerpoint/2010/main" val="30208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C59599-A2F0-91C5-E386-AB4A4F8FB77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B7C80A0-3EE2-F7DA-3A84-4434A2D267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2E22818-88A3-E25D-E771-54307049B9E8}"/>
              </a:ext>
            </a:extLst>
          </p:cNvPr>
          <p:cNvSpPr>
            <a:spLocks noGrp="1"/>
          </p:cNvSpPr>
          <p:nvPr>
            <p:ph type="dt" sz="half" idx="10"/>
          </p:nvPr>
        </p:nvSpPr>
        <p:spPr/>
        <p:txBody>
          <a:bodyPr/>
          <a:lstStyle/>
          <a:p>
            <a:fld id="{3C4C20CC-CAA5-4A34-BF11-5E04E2DAA109}" type="datetimeFigureOut">
              <a:rPr lang="fr-FR" smtClean="0"/>
              <a:t>27/02/2025</a:t>
            </a:fld>
            <a:endParaRPr lang="fr-FR" dirty="0"/>
          </a:p>
        </p:txBody>
      </p:sp>
      <p:sp>
        <p:nvSpPr>
          <p:cNvPr id="5" name="Espace réservé du pied de page 4">
            <a:extLst>
              <a:ext uri="{FF2B5EF4-FFF2-40B4-BE49-F238E27FC236}">
                <a16:creationId xmlns:a16="http://schemas.microsoft.com/office/drawing/2014/main" id="{528D2D55-8EA2-6491-F652-0E6ED2EB14E2}"/>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3F4CFD5-9326-4FD4-CAEB-E0673DC9A09C}"/>
              </a:ext>
            </a:extLst>
          </p:cNvPr>
          <p:cNvSpPr>
            <a:spLocks noGrp="1"/>
          </p:cNvSpPr>
          <p:nvPr>
            <p:ph type="sldNum" sz="quarter" idx="12"/>
          </p:nvPr>
        </p:nvSpPr>
        <p:spPr/>
        <p:txBody>
          <a:bodyPr/>
          <a:lstStyle/>
          <a:p>
            <a:fld id="{B0E05D79-A733-4AD4-AA25-BD07F34243F5}" type="slidenum">
              <a:rPr lang="fr-FR" smtClean="0"/>
              <a:t>‹N°›</a:t>
            </a:fld>
            <a:endParaRPr lang="fr-FR" dirty="0"/>
          </a:p>
        </p:txBody>
      </p:sp>
    </p:spTree>
    <p:extLst>
      <p:ext uri="{BB962C8B-B14F-4D97-AF65-F5344CB8AC3E}">
        <p14:creationId xmlns:p14="http://schemas.microsoft.com/office/powerpoint/2010/main" val="1320912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25F772-5329-EA0B-608C-6C8C139377E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5BCF4D1-A701-ABD5-2A95-87645BE44BD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FEC0B2E-1250-C4F2-F462-7152D2C007C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30990B7-4A6C-0A0B-54F3-D8B6F2909EB5}"/>
              </a:ext>
            </a:extLst>
          </p:cNvPr>
          <p:cNvSpPr>
            <a:spLocks noGrp="1"/>
          </p:cNvSpPr>
          <p:nvPr>
            <p:ph type="dt" sz="half" idx="10"/>
          </p:nvPr>
        </p:nvSpPr>
        <p:spPr/>
        <p:txBody>
          <a:bodyPr/>
          <a:lstStyle/>
          <a:p>
            <a:fld id="{3C4C20CC-CAA5-4A34-BF11-5E04E2DAA109}" type="datetimeFigureOut">
              <a:rPr lang="fr-FR" smtClean="0"/>
              <a:t>27/02/2025</a:t>
            </a:fld>
            <a:endParaRPr lang="fr-FR" dirty="0"/>
          </a:p>
        </p:txBody>
      </p:sp>
      <p:sp>
        <p:nvSpPr>
          <p:cNvPr id="6" name="Espace réservé du pied de page 5">
            <a:extLst>
              <a:ext uri="{FF2B5EF4-FFF2-40B4-BE49-F238E27FC236}">
                <a16:creationId xmlns:a16="http://schemas.microsoft.com/office/drawing/2014/main" id="{02FCBDDE-5F37-973E-C082-FC2D1FBD6901}"/>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5F9CAE37-CCE1-BA42-1201-6568EB25E4BB}"/>
              </a:ext>
            </a:extLst>
          </p:cNvPr>
          <p:cNvSpPr>
            <a:spLocks noGrp="1"/>
          </p:cNvSpPr>
          <p:nvPr>
            <p:ph type="sldNum" sz="quarter" idx="12"/>
          </p:nvPr>
        </p:nvSpPr>
        <p:spPr/>
        <p:txBody>
          <a:bodyPr/>
          <a:lstStyle/>
          <a:p>
            <a:fld id="{B0E05D79-A733-4AD4-AA25-BD07F34243F5}" type="slidenum">
              <a:rPr lang="fr-FR" smtClean="0"/>
              <a:t>‹N°›</a:t>
            </a:fld>
            <a:endParaRPr lang="fr-FR" dirty="0"/>
          </a:p>
        </p:txBody>
      </p:sp>
    </p:spTree>
    <p:extLst>
      <p:ext uri="{BB962C8B-B14F-4D97-AF65-F5344CB8AC3E}">
        <p14:creationId xmlns:p14="http://schemas.microsoft.com/office/powerpoint/2010/main" val="419142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57F5B0-F4B1-64AA-7008-C25A3BFDB7A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35FDFBF-5D5E-90F1-15F9-B25C766EAB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9551144-E451-413E-6345-6CC84975C12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A848512-29E0-7A99-5676-9CFA8BF054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544C0CE-E4A5-0794-7AC0-3C5C3920EF9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40D9D1E-8245-169F-8B58-33D0F5268124}"/>
              </a:ext>
            </a:extLst>
          </p:cNvPr>
          <p:cNvSpPr>
            <a:spLocks noGrp="1"/>
          </p:cNvSpPr>
          <p:nvPr>
            <p:ph type="dt" sz="half" idx="10"/>
          </p:nvPr>
        </p:nvSpPr>
        <p:spPr/>
        <p:txBody>
          <a:bodyPr/>
          <a:lstStyle/>
          <a:p>
            <a:fld id="{3C4C20CC-CAA5-4A34-BF11-5E04E2DAA109}" type="datetimeFigureOut">
              <a:rPr lang="fr-FR" smtClean="0"/>
              <a:t>27/02/2025</a:t>
            </a:fld>
            <a:endParaRPr lang="fr-FR" dirty="0"/>
          </a:p>
        </p:txBody>
      </p:sp>
      <p:sp>
        <p:nvSpPr>
          <p:cNvPr id="8" name="Espace réservé du pied de page 7">
            <a:extLst>
              <a:ext uri="{FF2B5EF4-FFF2-40B4-BE49-F238E27FC236}">
                <a16:creationId xmlns:a16="http://schemas.microsoft.com/office/drawing/2014/main" id="{6F1116F3-6152-02BD-A484-BB21C6ECC94E}"/>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F653839B-7F89-E0BC-347F-B60BDB9729F9}"/>
              </a:ext>
            </a:extLst>
          </p:cNvPr>
          <p:cNvSpPr>
            <a:spLocks noGrp="1"/>
          </p:cNvSpPr>
          <p:nvPr>
            <p:ph type="sldNum" sz="quarter" idx="12"/>
          </p:nvPr>
        </p:nvSpPr>
        <p:spPr/>
        <p:txBody>
          <a:bodyPr/>
          <a:lstStyle/>
          <a:p>
            <a:fld id="{B0E05D79-A733-4AD4-AA25-BD07F34243F5}" type="slidenum">
              <a:rPr lang="fr-FR" smtClean="0"/>
              <a:t>‹N°›</a:t>
            </a:fld>
            <a:endParaRPr lang="fr-FR" dirty="0"/>
          </a:p>
        </p:txBody>
      </p:sp>
    </p:spTree>
    <p:extLst>
      <p:ext uri="{BB962C8B-B14F-4D97-AF65-F5344CB8AC3E}">
        <p14:creationId xmlns:p14="http://schemas.microsoft.com/office/powerpoint/2010/main" val="231043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5E6BF5-4605-F810-0BC2-C7509257E90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12E92F7-5E7C-725D-BC06-2A466E137A05}"/>
              </a:ext>
            </a:extLst>
          </p:cNvPr>
          <p:cNvSpPr>
            <a:spLocks noGrp="1"/>
          </p:cNvSpPr>
          <p:nvPr>
            <p:ph type="dt" sz="half" idx="10"/>
          </p:nvPr>
        </p:nvSpPr>
        <p:spPr/>
        <p:txBody>
          <a:bodyPr/>
          <a:lstStyle/>
          <a:p>
            <a:fld id="{3C4C20CC-CAA5-4A34-BF11-5E04E2DAA109}" type="datetimeFigureOut">
              <a:rPr lang="fr-FR" smtClean="0"/>
              <a:t>27/02/2025</a:t>
            </a:fld>
            <a:endParaRPr lang="fr-FR" dirty="0"/>
          </a:p>
        </p:txBody>
      </p:sp>
      <p:sp>
        <p:nvSpPr>
          <p:cNvPr id="4" name="Espace réservé du pied de page 3">
            <a:extLst>
              <a:ext uri="{FF2B5EF4-FFF2-40B4-BE49-F238E27FC236}">
                <a16:creationId xmlns:a16="http://schemas.microsoft.com/office/drawing/2014/main" id="{A5BEE889-20C6-A8AB-F409-D4DF92CAA951}"/>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9602DE35-6A47-7F12-9F2E-58E66D50B5BE}"/>
              </a:ext>
            </a:extLst>
          </p:cNvPr>
          <p:cNvSpPr>
            <a:spLocks noGrp="1"/>
          </p:cNvSpPr>
          <p:nvPr>
            <p:ph type="sldNum" sz="quarter" idx="12"/>
          </p:nvPr>
        </p:nvSpPr>
        <p:spPr/>
        <p:txBody>
          <a:bodyPr/>
          <a:lstStyle/>
          <a:p>
            <a:fld id="{B0E05D79-A733-4AD4-AA25-BD07F34243F5}" type="slidenum">
              <a:rPr lang="fr-FR" smtClean="0"/>
              <a:t>‹N°›</a:t>
            </a:fld>
            <a:endParaRPr lang="fr-FR" dirty="0"/>
          </a:p>
        </p:txBody>
      </p:sp>
    </p:spTree>
    <p:extLst>
      <p:ext uri="{BB962C8B-B14F-4D97-AF65-F5344CB8AC3E}">
        <p14:creationId xmlns:p14="http://schemas.microsoft.com/office/powerpoint/2010/main" val="17144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CA57FB8-07A6-3667-1AF7-0147E61ECD4A}"/>
              </a:ext>
            </a:extLst>
          </p:cNvPr>
          <p:cNvSpPr>
            <a:spLocks noGrp="1"/>
          </p:cNvSpPr>
          <p:nvPr>
            <p:ph type="dt" sz="half" idx="10"/>
          </p:nvPr>
        </p:nvSpPr>
        <p:spPr/>
        <p:txBody>
          <a:bodyPr/>
          <a:lstStyle/>
          <a:p>
            <a:fld id="{3C4C20CC-CAA5-4A34-BF11-5E04E2DAA109}" type="datetimeFigureOut">
              <a:rPr lang="fr-FR" smtClean="0"/>
              <a:t>27/02/2025</a:t>
            </a:fld>
            <a:endParaRPr lang="fr-FR" dirty="0"/>
          </a:p>
        </p:txBody>
      </p:sp>
      <p:sp>
        <p:nvSpPr>
          <p:cNvPr id="3" name="Espace réservé du pied de page 2">
            <a:extLst>
              <a:ext uri="{FF2B5EF4-FFF2-40B4-BE49-F238E27FC236}">
                <a16:creationId xmlns:a16="http://schemas.microsoft.com/office/drawing/2014/main" id="{3526993F-ACA6-F1B3-0BDA-70ACCC82644F}"/>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AE1DE20-495E-D4E8-7428-AC6394F69809}"/>
              </a:ext>
            </a:extLst>
          </p:cNvPr>
          <p:cNvSpPr>
            <a:spLocks noGrp="1"/>
          </p:cNvSpPr>
          <p:nvPr>
            <p:ph type="sldNum" sz="quarter" idx="12"/>
          </p:nvPr>
        </p:nvSpPr>
        <p:spPr/>
        <p:txBody>
          <a:bodyPr/>
          <a:lstStyle/>
          <a:p>
            <a:fld id="{B0E05D79-A733-4AD4-AA25-BD07F34243F5}" type="slidenum">
              <a:rPr lang="fr-FR" smtClean="0"/>
              <a:t>‹N°›</a:t>
            </a:fld>
            <a:endParaRPr lang="fr-FR" dirty="0"/>
          </a:p>
        </p:txBody>
      </p:sp>
    </p:spTree>
    <p:extLst>
      <p:ext uri="{BB962C8B-B14F-4D97-AF65-F5344CB8AC3E}">
        <p14:creationId xmlns:p14="http://schemas.microsoft.com/office/powerpoint/2010/main" val="236885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264C1A-B807-E439-2555-46A4BFAC25A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5CA7F78-7333-D118-A637-169CE3EB4B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AB8CA8D-066E-F2D4-19DE-8FCC1CA163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57DCF3-0C65-D5E7-C6F5-D65AEB7FC863}"/>
              </a:ext>
            </a:extLst>
          </p:cNvPr>
          <p:cNvSpPr>
            <a:spLocks noGrp="1"/>
          </p:cNvSpPr>
          <p:nvPr>
            <p:ph type="dt" sz="half" idx="10"/>
          </p:nvPr>
        </p:nvSpPr>
        <p:spPr/>
        <p:txBody>
          <a:bodyPr/>
          <a:lstStyle/>
          <a:p>
            <a:fld id="{3C4C20CC-CAA5-4A34-BF11-5E04E2DAA109}" type="datetimeFigureOut">
              <a:rPr lang="fr-FR" smtClean="0"/>
              <a:t>27/02/2025</a:t>
            </a:fld>
            <a:endParaRPr lang="fr-FR" dirty="0"/>
          </a:p>
        </p:txBody>
      </p:sp>
      <p:sp>
        <p:nvSpPr>
          <p:cNvPr id="6" name="Espace réservé du pied de page 5">
            <a:extLst>
              <a:ext uri="{FF2B5EF4-FFF2-40B4-BE49-F238E27FC236}">
                <a16:creationId xmlns:a16="http://schemas.microsoft.com/office/drawing/2014/main" id="{312DF7F7-4BC0-8A57-9258-DC0E98C438F8}"/>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A5EC234E-A12C-C9C9-B383-48E9E30CC8E4}"/>
              </a:ext>
            </a:extLst>
          </p:cNvPr>
          <p:cNvSpPr>
            <a:spLocks noGrp="1"/>
          </p:cNvSpPr>
          <p:nvPr>
            <p:ph type="sldNum" sz="quarter" idx="12"/>
          </p:nvPr>
        </p:nvSpPr>
        <p:spPr/>
        <p:txBody>
          <a:bodyPr/>
          <a:lstStyle/>
          <a:p>
            <a:fld id="{B0E05D79-A733-4AD4-AA25-BD07F34243F5}" type="slidenum">
              <a:rPr lang="fr-FR" smtClean="0"/>
              <a:t>‹N°›</a:t>
            </a:fld>
            <a:endParaRPr lang="fr-FR" dirty="0"/>
          </a:p>
        </p:txBody>
      </p:sp>
    </p:spTree>
    <p:extLst>
      <p:ext uri="{BB962C8B-B14F-4D97-AF65-F5344CB8AC3E}">
        <p14:creationId xmlns:p14="http://schemas.microsoft.com/office/powerpoint/2010/main" val="2277893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416068-BA4D-DEBD-3DAB-05DF452CDA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F22A982-D7D0-3BDE-D30C-E617ED2095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CBB5F93F-2FDA-BB01-72E9-5FF443C37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CAE951B-4997-73B1-5CCC-B730406BBE28}"/>
              </a:ext>
            </a:extLst>
          </p:cNvPr>
          <p:cNvSpPr>
            <a:spLocks noGrp="1"/>
          </p:cNvSpPr>
          <p:nvPr>
            <p:ph type="dt" sz="half" idx="10"/>
          </p:nvPr>
        </p:nvSpPr>
        <p:spPr/>
        <p:txBody>
          <a:bodyPr/>
          <a:lstStyle/>
          <a:p>
            <a:fld id="{3C4C20CC-CAA5-4A34-BF11-5E04E2DAA109}" type="datetimeFigureOut">
              <a:rPr lang="fr-FR" smtClean="0"/>
              <a:t>27/02/2025</a:t>
            </a:fld>
            <a:endParaRPr lang="fr-FR" dirty="0"/>
          </a:p>
        </p:txBody>
      </p:sp>
      <p:sp>
        <p:nvSpPr>
          <p:cNvPr id="6" name="Espace réservé du pied de page 5">
            <a:extLst>
              <a:ext uri="{FF2B5EF4-FFF2-40B4-BE49-F238E27FC236}">
                <a16:creationId xmlns:a16="http://schemas.microsoft.com/office/drawing/2014/main" id="{CD808C82-1328-94EA-48B9-196BE8AC3397}"/>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43775CFB-6820-584A-B137-715C8D01C272}"/>
              </a:ext>
            </a:extLst>
          </p:cNvPr>
          <p:cNvSpPr>
            <a:spLocks noGrp="1"/>
          </p:cNvSpPr>
          <p:nvPr>
            <p:ph type="sldNum" sz="quarter" idx="12"/>
          </p:nvPr>
        </p:nvSpPr>
        <p:spPr/>
        <p:txBody>
          <a:bodyPr/>
          <a:lstStyle/>
          <a:p>
            <a:fld id="{B0E05D79-A733-4AD4-AA25-BD07F34243F5}" type="slidenum">
              <a:rPr lang="fr-FR" smtClean="0"/>
              <a:t>‹N°›</a:t>
            </a:fld>
            <a:endParaRPr lang="fr-FR" dirty="0"/>
          </a:p>
        </p:txBody>
      </p:sp>
    </p:spTree>
    <p:extLst>
      <p:ext uri="{BB962C8B-B14F-4D97-AF65-F5344CB8AC3E}">
        <p14:creationId xmlns:p14="http://schemas.microsoft.com/office/powerpoint/2010/main" val="2112855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B5E70FD-8C05-A7CF-0EB7-B51F47A858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F9AE71D-C4E2-32A8-3FBD-54EC7C27EC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A42E04-1A7B-6735-8CD8-DCB4DC5B86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C20CC-CAA5-4A34-BF11-5E04E2DAA109}" type="datetimeFigureOut">
              <a:rPr lang="fr-FR" smtClean="0"/>
              <a:t>27/02/2025</a:t>
            </a:fld>
            <a:endParaRPr lang="fr-FR" dirty="0"/>
          </a:p>
        </p:txBody>
      </p:sp>
      <p:sp>
        <p:nvSpPr>
          <p:cNvPr id="5" name="Espace réservé du pied de page 4">
            <a:extLst>
              <a:ext uri="{FF2B5EF4-FFF2-40B4-BE49-F238E27FC236}">
                <a16:creationId xmlns:a16="http://schemas.microsoft.com/office/drawing/2014/main" id="{7CB222B4-6DBF-65B2-EF21-740D48A70D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36C99D46-4FA4-9DFF-6963-797198E757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05D79-A733-4AD4-AA25-BD07F34243F5}" type="slidenum">
              <a:rPr lang="fr-FR" smtClean="0"/>
              <a:t>‹N°›</a:t>
            </a:fld>
            <a:endParaRPr lang="fr-FR" dirty="0"/>
          </a:p>
        </p:txBody>
      </p:sp>
    </p:spTree>
    <p:extLst>
      <p:ext uri="{BB962C8B-B14F-4D97-AF65-F5344CB8AC3E}">
        <p14:creationId xmlns:p14="http://schemas.microsoft.com/office/powerpoint/2010/main" val="1712338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EE78ED-5C4D-43DE-9F5D-77A02002772F}"/>
              </a:ext>
            </a:extLst>
          </p:cNvPr>
          <p:cNvSpPr txBox="1"/>
          <p:nvPr/>
        </p:nvSpPr>
        <p:spPr>
          <a:xfrm>
            <a:off x="-108857" y="1987184"/>
            <a:ext cx="6902042" cy="2354491"/>
          </a:xfrm>
          <a:prstGeom prst="rect">
            <a:avLst/>
          </a:prstGeom>
          <a:noFill/>
        </p:spPr>
        <p:txBody>
          <a:bodyPr wrap="square" rtlCol="0">
            <a:spAutoFit/>
          </a:bodyPr>
          <a:lstStyle/>
          <a:p>
            <a:pPr algn="ctr"/>
            <a:r>
              <a:rPr lang="fr-FR" sz="2000" b="1" noProof="0" dirty="0">
                <a:effectLst/>
                <a:ea typeface="Calibri" panose="020F0502020204030204" pitchFamily="34" charset="0"/>
              </a:rPr>
              <a:t>Programme National de Développement du secteur de l’Education PNDSE III</a:t>
            </a:r>
          </a:p>
          <a:p>
            <a:pPr algn="ctr"/>
            <a:r>
              <a:rPr lang="fr-FR" sz="2000" dirty="0">
                <a:solidFill>
                  <a:schemeClr val="tx1"/>
                </a:solidFill>
              </a:rPr>
              <a:t>----------------------------- </a:t>
            </a:r>
            <a:r>
              <a:rPr lang="en-US" sz="2000" b="1" dirty="0">
                <a:solidFill>
                  <a:schemeClr val="tx1"/>
                </a:solidFill>
              </a:rPr>
              <a:t>Ξ</a:t>
            </a:r>
            <a:r>
              <a:rPr lang="fr-FR" sz="2000" dirty="0">
                <a:solidFill>
                  <a:schemeClr val="tx1"/>
                </a:solidFill>
              </a:rPr>
              <a:t> ---------------------------- </a:t>
            </a:r>
            <a:r>
              <a:rPr lang="fr-FR" sz="2000" b="1" dirty="0">
                <a:solidFill>
                  <a:schemeClr val="tx1"/>
                </a:solidFill>
              </a:rPr>
              <a:t> </a:t>
            </a:r>
          </a:p>
          <a:p>
            <a:pPr algn="ctr"/>
            <a:r>
              <a:rPr lang="fr-FR" sz="2200" b="1" dirty="0">
                <a:solidFill>
                  <a:srgbClr val="568636"/>
                </a:solidFill>
              </a:rPr>
              <a:t>Revue Annuelle Conjointe </a:t>
            </a:r>
            <a:br>
              <a:rPr lang="fr-FR" sz="2200" b="1" dirty="0">
                <a:solidFill>
                  <a:srgbClr val="568636"/>
                </a:solidFill>
              </a:rPr>
            </a:br>
            <a:r>
              <a:rPr lang="fr-FR" sz="2200" b="1" dirty="0">
                <a:solidFill>
                  <a:srgbClr val="568636"/>
                </a:solidFill>
              </a:rPr>
              <a:t>Février 2025</a:t>
            </a:r>
          </a:p>
          <a:p>
            <a:pPr algn="ctr"/>
            <a:br>
              <a:rPr lang="fr-FR" sz="1500" b="1" dirty="0">
                <a:solidFill>
                  <a:schemeClr val="tx1"/>
                </a:solidFill>
              </a:rPr>
            </a:br>
            <a:r>
              <a:rPr lang="fr-FR" sz="2800" dirty="0">
                <a:solidFill>
                  <a:schemeClr val="tx1"/>
                </a:solidFill>
              </a:rPr>
              <a:t>----------------------------- </a:t>
            </a:r>
            <a:r>
              <a:rPr lang="en-US" sz="2800" b="1" dirty="0">
                <a:solidFill>
                  <a:schemeClr val="tx1"/>
                </a:solidFill>
              </a:rPr>
              <a:t>Ξ</a:t>
            </a:r>
            <a:r>
              <a:rPr lang="fr-FR" sz="2800" dirty="0">
                <a:solidFill>
                  <a:schemeClr val="tx1"/>
                </a:solidFill>
              </a:rPr>
              <a:t> ----------------------------</a:t>
            </a:r>
            <a:endParaRPr lang="fr-FR" sz="2800" b="1" noProof="0" dirty="0"/>
          </a:p>
        </p:txBody>
      </p:sp>
      <p:sp>
        <p:nvSpPr>
          <p:cNvPr id="7" name="Rectangle 3">
            <a:extLst>
              <a:ext uri="{FF2B5EF4-FFF2-40B4-BE49-F238E27FC236}">
                <a16:creationId xmlns:a16="http://schemas.microsoft.com/office/drawing/2014/main" id="{99831DE6-9255-5EF5-BA4F-98C473B6E7D2}"/>
              </a:ext>
            </a:extLst>
          </p:cNvPr>
          <p:cNvSpPr>
            <a:spLocks noChangeArrowheads="1"/>
          </p:cNvSpPr>
          <p:nvPr/>
        </p:nvSpPr>
        <p:spPr bwMode="auto">
          <a:xfrm>
            <a:off x="3748446" y="26890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noProof="0" dirty="0"/>
          </a:p>
        </p:txBody>
      </p:sp>
      <p:pic>
        <p:nvPicPr>
          <p:cNvPr id="4" name="Image 3" descr="Mauritanie - Ministère du Pétrole, de l'Energie et des Mines">
            <a:extLst>
              <a:ext uri="{FF2B5EF4-FFF2-40B4-BE49-F238E27FC236}">
                <a16:creationId xmlns:a16="http://schemas.microsoft.com/office/drawing/2014/main" id="{EC2C3B29-3B45-703F-9DFC-865ED03D9F1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329" y="504488"/>
            <a:ext cx="1647712" cy="1469877"/>
          </a:xfrm>
          <a:prstGeom prst="rect">
            <a:avLst/>
          </a:prstGeom>
          <a:noFill/>
          <a:ln>
            <a:noFill/>
          </a:ln>
        </p:spPr>
      </p:pic>
      <p:sp>
        <p:nvSpPr>
          <p:cNvPr id="5" name="ZoneTexte 4">
            <a:extLst>
              <a:ext uri="{FF2B5EF4-FFF2-40B4-BE49-F238E27FC236}">
                <a16:creationId xmlns:a16="http://schemas.microsoft.com/office/drawing/2014/main" id="{7DAEB826-A4F9-D0AA-49E9-9E8207E03C97}"/>
              </a:ext>
            </a:extLst>
          </p:cNvPr>
          <p:cNvSpPr txBox="1"/>
          <p:nvPr/>
        </p:nvSpPr>
        <p:spPr>
          <a:xfrm>
            <a:off x="1072859" y="104378"/>
            <a:ext cx="4328651" cy="400110"/>
          </a:xfrm>
          <a:prstGeom prst="rect">
            <a:avLst/>
          </a:prstGeom>
          <a:noFill/>
        </p:spPr>
        <p:txBody>
          <a:bodyPr wrap="square" rtlCol="0">
            <a:spAutoFit/>
          </a:bodyPr>
          <a:lstStyle/>
          <a:p>
            <a:r>
              <a:rPr lang="fr-FR" sz="2000" b="1" noProof="0" dirty="0"/>
              <a:t>République Islamique de Mauritanie</a:t>
            </a:r>
          </a:p>
        </p:txBody>
      </p:sp>
      <p:pic>
        <p:nvPicPr>
          <p:cNvPr id="10" name="Image 9">
            <a:extLst>
              <a:ext uri="{FF2B5EF4-FFF2-40B4-BE49-F238E27FC236}">
                <a16:creationId xmlns:a16="http://schemas.microsoft.com/office/drawing/2014/main" id="{D76B6FB8-C09C-9CC2-955C-18E68B5380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1931" y="293872"/>
            <a:ext cx="5150069" cy="2633031"/>
          </a:xfrm>
          <a:prstGeom prst="rect">
            <a:avLst/>
          </a:prstGeom>
          <a:ln>
            <a:noFill/>
          </a:ln>
          <a:effectLst>
            <a:softEdge rad="112500"/>
          </a:effectLst>
        </p:spPr>
      </p:pic>
      <p:pic>
        <p:nvPicPr>
          <p:cNvPr id="12" name="Image 11">
            <a:extLst>
              <a:ext uri="{FF2B5EF4-FFF2-40B4-BE49-F238E27FC236}">
                <a16:creationId xmlns:a16="http://schemas.microsoft.com/office/drawing/2014/main" id="{D545D36F-891A-E5CE-C20A-E8E37D7252BE}"/>
              </a:ext>
            </a:extLst>
          </p:cNvPr>
          <p:cNvPicPr>
            <a:picLocks noChangeAspect="1"/>
          </p:cNvPicPr>
          <p:nvPr/>
        </p:nvPicPr>
        <p:blipFill>
          <a:blip r:embed="rId4"/>
          <a:stretch>
            <a:fillRect/>
          </a:stretch>
        </p:blipFill>
        <p:spPr>
          <a:xfrm>
            <a:off x="0" y="5436824"/>
            <a:ext cx="12192000" cy="1421176"/>
          </a:xfrm>
          <a:prstGeom prst="rect">
            <a:avLst/>
          </a:prstGeom>
        </p:spPr>
      </p:pic>
      <p:pic>
        <p:nvPicPr>
          <p:cNvPr id="14" name="Image 13">
            <a:extLst>
              <a:ext uri="{FF2B5EF4-FFF2-40B4-BE49-F238E27FC236}">
                <a16:creationId xmlns:a16="http://schemas.microsoft.com/office/drawing/2014/main" id="{04B5D224-F5D5-1158-A308-449FDD04B29F}"/>
              </a:ext>
            </a:extLst>
          </p:cNvPr>
          <p:cNvPicPr>
            <a:picLocks noChangeAspect="1"/>
          </p:cNvPicPr>
          <p:nvPr/>
        </p:nvPicPr>
        <p:blipFill>
          <a:blip r:embed="rId5"/>
          <a:stretch>
            <a:fillRect/>
          </a:stretch>
        </p:blipFill>
        <p:spPr>
          <a:xfrm>
            <a:off x="7041931" y="2952652"/>
            <a:ext cx="5150069" cy="2778046"/>
          </a:xfrm>
          <a:prstGeom prst="rect">
            <a:avLst/>
          </a:prstGeom>
          <a:ln>
            <a:noFill/>
          </a:ln>
          <a:effectLst>
            <a:softEdge rad="112500"/>
          </a:effectLst>
        </p:spPr>
      </p:pic>
      <p:sp>
        <p:nvSpPr>
          <p:cNvPr id="17" name="ZoneTexte 16">
            <a:extLst>
              <a:ext uri="{FF2B5EF4-FFF2-40B4-BE49-F238E27FC236}">
                <a16:creationId xmlns:a16="http://schemas.microsoft.com/office/drawing/2014/main" id="{45F2A5B9-E672-34D1-B79B-E6A4EC60DB9C}"/>
              </a:ext>
            </a:extLst>
          </p:cNvPr>
          <p:cNvSpPr txBox="1"/>
          <p:nvPr/>
        </p:nvSpPr>
        <p:spPr>
          <a:xfrm>
            <a:off x="1" y="4607184"/>
            <a:ext cx="7041930" cy="477054"/>
          </a:xfrm>
          <a:prstGeom prst="rect">
            <a:avLst/>
          </a:prstGeom>
          <a:noFill/>
        </p:spPr>
        <p:txBody>
          <a:bodyPr wrap="square" rtlCol="0">
            <a:spAutoFit/>
          </a:bodyPr>
          <a:lstStyle/>
          <a:p>
            <a:pPr algn="ctr"/>
            <a:r>
              <a:rPr lang="fr-FR" sz="2500" b="1" noProof="0" dirty="0">
                <a:solidFill>
                  <a:srgbClr val="C00000"/>
                </a:solidFill>
                <a:effectLst/>
                <a:ea typeface="Calibri" panose="020F0502020204030204" pitchFamily="34" charset="0"/>
              </a:rPr>
              <a:t>problématique des équipements pédagogiques </a:t>
            </a:r>
            <a:endParaRPr lang="fr-FR" sz="2500" b="1" noProof="0" dirty="0">
              <a:solidFill>
                <a:srgbClr val="C00000"/>
              </a:solidFill>
            </a:endParaRPr>
          </a:p>
        </p:txBody>
      </p:sp>
    </p:spTree>
    <p:extLst>
      <p:ext uri="{BB962C8B-B14F-4D97-AF65-F5344CB8AC3E}">
        <p14:creationId xmlns:p14="http://schemas.microsoft.com/office/powerpoint/2010/main" val="2240348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A8106-93EE-9BEB-D1C9-0BD656B707D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AED08F1-C22F-9F35-26D3-70F047E09D68}"/>
              </a:ext>
            </a:extLst>
          </p:cNvPr>
          <p:cNvPicPr>
            <a:picLocks noChangeAspect="1"/>
          </p:cNvPicPr>
          <p:nvPr/>
        </p:nvPicPr>
        <p:blipFill>
          <a:blip r:embed="rId2"/>
          <a:stretch>
            <a:fillRect/>
          </a:stretch>
        </p:blipFill>
        <p:spPr>
          <a:xfrm>
            <a:off x="0" y="5917324"/>
            <a:ext cx="12192000" cy="940676"/>
          </a:xfrm>
          <a:prstGeom prst="rect">
            <a:avLst/>
          </a:prstGeom>
        </p:spPr>
      </p:pic>
      <p:sp>
        <p:nvSpPr>
          <p:cNvPr id="3" name="ZoneTexte 2">
            <a:extLst>
              <a:ext uri="{FF2B5EF4-FFF2-40B4-BE49-F238E27FC236}">
                <a16:creationId xmlns:a16="http://schemas.microsoft.com/office/drawing/2014/main" id="{4B4B2FD0-CC8D-2545-373B-17C903F37DD1}"/>
              </a:ext>
            </a:extLst>
          </p:cNvPr>
          <p:cNvSpPr txBox="1"/>
          <p:nvPr/>
        </p:nvSpPr>
        <p:spPr>
          <a:xfrm>
            <a:off x="0" y="0"/>
            <a:ext cx="12192000" cy="584775"/>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spcBef>
                <a:spcPts val="0"/>
              </a:spcBef>
              <a:spcAft>
                <a:spcPts val="600"/>
              </a:spcAft>
              <a:buClrTx/>
              <a:buSzTx/>
              <a:buFontTx/>
              <a:buNone/>
              <a:tabLst/>
              <a:defRPr/>
            </a:pPr>
            <a:r>
              <a:rPr kumimoji="0" lang="fr-FR" sz="3200" b="1" i="0" u="none" strike="noStrike" kern="0" cap="none" spc="0" normalizeH="0" baseline="0" noProof="0" dirty="0">
                <a:ln>
                  <a:noFill/>
                </a:ln>
                <a:effectLst/>
                <a:uLnTx/>
                <a:uFillTx/>
                <a:latin typeface="Calibri" panose="020F0502020204030204"/>
                <a:ea typeface="+mn-ea"/>
                <a:cs typeface="+mn-cs"/>
              </a:rPr>
              <a:t>Recommandations</a:t>
            </a:r>
          </a:p>
        </p:txBody>
      </p:sp>
      <p:sp>
        <p:nvSpPr>
          <p:cNvPr id="4" name="ZoneTexte 3">
            <a:extLst>
              <a:ext uri="{FF2B5EF4-FFF2-40B4-BE49-F238E27FC236}">
                <a16:creationId xmlns:a16="http://schemas.microsoft.com/office/drawing/2014/main" id="{6B4D3637-160E-A55F-E8EC-C4089429D067}"/>
              </a:ext>
            </a:extLst>
          </p:cNvPr>
          <p:cNvSpPr txBox="1"/>
          <p:nvPr/>
        </p:nvSpPr>
        <p:spPr>
          <a:xfrm>
            <a:off x="761238" y="1187392"/>
            <a:ext cx="10732770" cy="4858702"/>
          </a:xfrm>
          <a:prstGeom prst="rect">
            <a:avLst/>
          </a:prstGeom>
          <a:noFill/>
        </p:spPr>
        <p:txBody>
          <a:bodyPr wrap="square">
            <a:spAutoFit/>
          </a:bodyPr>
          <a:lstStyle/>
          <a:p>
            <a:pPr marL="342900" lvl="0" indent="-342900">
              <a:lnSpc>
                <a:spcPct val="107000"/>
              </a:lnSpc>
              <a:spcAft>
                <a:spcPts val="800"/>
              </a:spcAft>
              <a:buFont typeface="Arial" panose="020B0604020202020204" pitchFamily="34" charset="0"/>
              <a:buChar char="•"/>
            </a:pPr>
            <a:r>
              <a:rPr lang="fr-FR" sz="2400" b="1" kern="100" dirty="0">
                <a:effectLst/>
                <a:latin typeface="Calibri" panose="020F0502020204030204" pitchFamily="34" charset="0"/>
                <a:ea typeface="Calibri" panose="020F0502020204030204" pitchFamily="34" charset="0"/>
                <a:cs typeface="Arial" panose="020B0604020202020204" pitchFamily="34" charset="0"/>
              </a:rPr>
              <a:t>Approche communautaire</a:t>
            </a:r>
            <a:r>
              <a:rPr lang="fr-FR" sz="2400" kern="100" dirty="0">
                <a:effectLst/>
                <a:latin typeface="Calibri" panose="020F0502020204030204" pitchFamily="34" charset="0"/>
                <a:ea typeface="Calibri" panose="020F0502020204030204" pitchFamily="34" charset="0"/>
                <a:cs typeface="Arial" panose="020B0604020202020204" pitchFamily="34" charset="0"/>
              </a:rPr>
              <a:t> : Impliquer les communautés locales dans la gestion et la maintenance des équipements et manuels.</a:t>
            </a:r>
          </a:p>
          <a:p>
            <a:pPr marL="342900" lvl="0" indent="-342900">
              <a:lnSpc>
                <a:spcPct val="107000"/>
              </a:lnSpc>
              <a:spcAft>
                <a:spcPts val="800"/>
              </a:spcAft>
              <a:buFont typeface="Arial" panose="020B0604020202020204" pitchFamily="34" charset="0"/>
              <a:buChar char="•"/>
            </a:pPr>
            <a:r>
              <a:rPr lang="fr-FR" sz="2400" b="1" kern="100" dirty="0">
                <a:effectLst/>
                <a:latin typeface="Calibri" panose="020F0502020204030204" pitchFamily="34" charset="0"/>
                <a:ea typeface="Calibri" panose="020F0502020204030204" pitchFamily="34" charset="0"/>
                <a:cs typeface="Arial" panose="020B0604020202020204" pitchFamily="34" charset="0"/>
              </a:rPr>
              <a:t>Financements ciblés</a:t>
            </a:r>
            <a:r>
              <a:rPr lang="fr-FR" sz="2400" kern="100" dirty="0">
                <a:effectLst/>
                <a:latin typeface="Calibri" panose="020F0502020204030204" pitchFamily="34" charset="0"/>
                <a:ea typeface="Calibri" panose="020F0502020204030204" pitchFamily="34" charset="0"/>
                <a:cs typeface="Arial" panose="020B0604020202020204" pitchFamily="34" charset="0"/>
              </a:rPr>
              <a:t> : Mobiliser des fonds nationaux et internationaux pour investir dans les équipements prioritaires avec une vision transversale des besoins du Secteur.</a:t>
            </a:r>
          </a:p>
          <a:p>
            <a:pPr marL="342900" indent="-342900">
              <a:buFont typeface="Arial" panose="020B0604020202020204" pitchFamily="34" charset="0"/>
              <a:buChar char="•"/>
            </a:pPr>
            <a:r>
              <a:rPr lang="fr-FR" sz="2400" b="1" dirty="0">
                <a:effectLst/>
                <a:latin typeface="Calibri" panose="020F0502020204030204" pitchFamily="34" charset="0"/>
                <a:ea typeface="Calibri" panose="020F0502020204030204" pitchFamily="34" charset="0"/>
                <a:cs typeface="Arial" panose="020B0604020202020204" pitchFamily="34" charset="0"/>
              </a:rPr>
              <a:t>Maintenance</a:t>
            </a:r>
            <a:r>
              <a:rPr lang="fr-FR" sz="2400" dirty="0">
                <a:effectLst/>
                <a:latin typeface="Calibri" panose="020F0502020204030204" pitchFamily="34" charset="0"/>
                <a:ea typeface="Calibri" panose="020F0502020204030204" pitchFamily="34" charset="0"/>
                <a:cs typeface="Arial" panose="020B0604020202020204" pitchFamily="34" charset="0"/>
              </a:rPr>
              <a:t> : Créer des unités locales de réparation et de gestion des équipements et renforcer la capacité des enseignants / formateurs / </a:t>
            </a:r>
            <a:r>
              <a:rPr lang="fr-FR" sz="2400" dirty="0"/>
              <a:t>gestionnaires des établissements, pour une meilleure exploitation des équipements et leur maintenance.</a:t>
            </a:r>
          </a:p>
          <a:p>
            <a:pPr marL="342900" indent="-342900">
              <a:buFont typeface="Arial" panose="020B0604020202020204" pitchFamily="34" charset="0"/>
              <a:buChar char="•"/>
            </a:pPr>
            <a:r>
              <a:rPr lang="ar-AE" sz="2400" b="1" kern="100" dirty="0">
                <a:latin typeface="Calibri" panose="020F0502020204030204" pitchFamily="34" charset="0"/>
                <a:ea typeface="Calibri" panose="020F0502020204030204" pitchFamily="34" charset="0"/>
                <a:cs typeface="Arial" panose="020B0604020202020204" pitchFamily="34" charset="0"/>
              </a:rPr>
              <a:t> </a:t>
            </a:r>
            <a:r>
              <a:rPr lang="fr-FR" sz="2400" b="1" kern="100" dirty="0">
                <a:latin typeface="Calibri" panose="020F0502020204030204" pitchFamily="34" charset="0"/>
                <a:ea typeface="Calibri" panose="020F0502020204030204" pitchFamily="34" charset="0"/>
                <a:cs typeface="Arial" panose="020B0604020202020204" pitchFamily="34" charset="0"/>
              </a:rPr>
              <a:t>E-learning hors ligne </a:t>
            </a:r>
            <a:r>
              <a:rPr lang="fr-FR" sz="2400" dirty="0"/>
              <a:t>: Développer des contenus éducatifs accessibles sans connexion internet, via des supports préchargés.</a:t>
            </a:r>
          </a:p>
          <a:p>
            <a:endParaRPr lang="fr-FR" sz="2400" dirty="0"/>
          </a:p>
        </p:txBody>
      </p:sp>
    </p:spTree>
    <p:extLst>
      <p:ext uri="{BB962C8B-B14F-4D97-AF65-F5344CB8AC3E}">
        <p14:creationId xmlns:p14="http://schemas.microsoft.com/office/powerpoint/2010/main" val="3030783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04575-797B-BE30-AB3B-982A0A279E0C}"/>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268975E-6AA9-61EE-D2B0-DE428C8DE28E}"/>
              </a:ext>
            </a:extLst>
          </p:cNvPr>
          <p:cNvPicPr>
            <a:picLocks noChangeAspect="1"/>
          </p:cNvPicPr>
          <p:nvPr/>
        </p:nvPicPr>
        <p:blipFill>
          <a:blip r:embed="rId2"/>
          <a:stretch>
            <a:fillRect/>
          </a:stretch>
        </p:blipFill>
        <p:spPr>
          <a:xfrm>
            <a:off x="0" y="5917324"/>
            <a:ext cx="12192000" cy="940676"/>
          </a:xfrm>
          <a:prstGeom prst="rect">
            <a:avLst/>
          </a:prstGeom>
        </p:spPr>
      </p:pic>
      <p:sp>
        <p:nvSpPr>
          <p:cNvPr id="4" name="ZoneTexte 3">
            <a:extLst>
              <a:ext uri="{FF2B5EF4-FFF2-40B4-BE49-F238E27FC236}">
                <a16:creationId xmlns:a16="http://schemas.microsoft.com/office/drawing/2014/main" id="{CB96042A-D9A3-1CD4-367E-1327E81B9215}"/>
              </a:ext>
            </a:extLst>
          </p:cNvPr>
          <p:cNvSpPr txBox="1"/>
          <p:nvPr/>
        </p:nvSpPr>
        <p:spPr>
          <a:xfrm>
            <a:off x="304799" y="3159325"/>
            <a:ext cx="4603531" cy="1015663"/>
          </a:xfrm>
          <a:prstGeom prst="rect">
            <a:avLst/>
          </a:prstGeom>
          <a:noFill/>
        </p:spPr>
        <p:txBody>
          <a:bodyPr wrap="square" rtlCol="0">
            <a:spAutoFit/>
          </a:bodyPr>
          <a:lstStyle/>
          <a:p>
            <a:pPr algn="ctr"/>
            <a:r>
              <a:rPr lang="fr-FR" sz="6000" b="1" noProof="0" dirty="0"/>
              <a:t>Merci</a:t>
            </a:r>
          </a:p>
        </p:txBody>
      </p:sp>
      <p:pic>
        <p:nvPicPr>
          <p:cNvPr id="5" name="Image 4">
            <a:extLst>
              <a:ext uri="{FF2B5EF4-FFF2-40B4-BE49-F238E27FC236}">
                <a16:creationId xmlns:a16="http://schemas.microsoft.com/office/drawing/2014/main" id="{0B01804F-7852-7577-BE9C-86FEA5CB5223}"/>
              </a:ext>
            </a:extLst>
          </p:cNvPr>
          <p:cNvPicPr>
            <a:picLocks noChangeAspect="1"/>
          </p:cNvPicPr>
          <p:nvPr/>
        </p:nvPicPr>
        <p:blipFill>
          <a:blip r:embed="rId2"/>
          <a:stretch>
            <a:fillRect/>
          </a:stretch>
        </p:blipFill>
        <p:spPr>
          <a:xfrm rot="10800000">
            <a:off x="0" y="26472"/>
            <a:ext cx="12192000" cy="940676"/>
          </a:xfrm>
          <a:prstGeom prst="rect">
            <a:avLst/>
          </a:prstGeom>
        </p:spPr>
      </p:pic>
      <p:pic>
        <p:nvPicPr>
          <p:cNvPr id="9" name="Image 8">
            <a:extLst>
              <a:ext uri="{FF2B5EF4-FFF2-40B4-BE49-F238E27FC236}">
                <a16:creationId xmlns:a16="http://schemas.microsoft.com/office/drawing/2014/main" id="{9CF3C10B-702C-FF02-257C-31B4F06361AB}"/>
              </a:ext>
            </a:extLst>
          </p:cNvPr>
          <p:cNvPicPr>
            <a:picLocks noChangeAspect="1"/>
          </p:cNvPicPr>
          <p:nvPr/>
        </p:nvPicPr>
        <p:blipFill>
          <a:blip r:embed="rId3"/>
          <a:stretch>
            <a:fillRect/>
          </a:stretch>
        </p:blipFill>
        <p:spPr>
          <a:xfrm>
            <a:off x="5192110" y="1450002"/>
            <a:ext cx="6420636" cy="4280423"/>
          </a:xfrm>
          <a:prstGeom prst="ellipse">
            <a:avLst/>
          </a:prstGeom>
          <a:ln>
            <a:noFill/>
          </a:ln>
          <a:effectLst>
            <a:softEdge rad="112500"/>
          </a:effectLst>
        </p:spPr>
      </p:pic>
    </p:spTree>
    <p:extLst>
      <p:ext uri="{BB962C8B-B14F-4D97-AF65-F5344CB8AC3E}">
        <p14:creationId xmlns:p14="http://schemas.microsoft.com/office/powerpoint/2010/main" val="324608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4391EF8-EDBA-3D05-F69E-9CB2C0C5D81A}"/>
              </a:ext>
            </a:extLst>
          </p:cNvPr>
          <p:cNvPicPr>
            <a:picLocks noChangeAspect="1"/>
          </p:cNvPicPr>
          <p:nvPr/>
        </p:nvPicPr>
        <p:blipFill>
          <a:blip r:embed="rId2"/>
          <a:stretch>
            <a:fillRect/>
          </a:stretch>
        </p:blipFill>
        <p:spPr>
          <a:xfrm>
            <a:off x="0" y="5917324"/>
            <a:ext cx="12192000" cy="940676"/>
          </a:xfrm>
          <a:prstGeom prst="rect">
            <a:avLst/>
          </a:prstGeom>
        </p:spPr>
      </p:pic>
      <p:sp>
        <p:nvSpPr>
          <p:cNvPr id="3" name="ZoneTexte 2">
            <a:extLst>
              <a:ext uri="{FF2B5EF4-FFF2-40B4-BE49-F238E27FC236}">
                <a16:creationId xmlns:a16="http://schemas.microsoft.com/office/drawing/2014/main" id="{C97B9E0C-79B1-11B2-D6FC-96DEEA1ACEFB}"/>
              </a:ext>
            </a:extLst>
          </p:cNvPr>
          <p:cNvSpPr txBox="1"/>
          <p:nvPr/>
        </p:nvSpPr>
        <p:spPr>
          <a:xfrm>
            <a:off x="0" y="0"/>
            <a:ext cx="12192000" cy="523220"/>
          </a:xfrm>
          <a:prstGeom prst="rect">
            <a:avLst/>
          </a:prstGeom>
          <a:solidFill>
            <a:schemeClr val="accent6">
              <a:lumMod val="20000"/>
              <a:lumOff val="80000"/>
            </a:schemeClr>
          </a:solidFill>
        </p:spPr>
        <p:txBody>
          <a:bodyPr wrap="square" rtlCol="0">
            <a:spAutoFit/>
          </a:bodyPr>
          <a:lstStyle/>
          <a:p>
            <a:pPr algn="ctr">
              <a:spcAft>
                <a:spcPts val="600"/>
              </a:spcAft>
              <a:defRPr/>
            </a:pPr>
            <a:r>
              <a:rPr lang="fr-FR" sz="2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Introduction</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0ED0362D-AA6C-B27C-98C7-92A4909DA6D7}"/>
              </a:ext>
            </a:extLst>
          </p:cNvPr>
          <p:cNvSpPr txBox="1"/>
          <p:nvPr/>
        </p:nvSpPr>
        <p:spPr>
          <a:xfrm>
            <a:off x="457200" y="648702"/>
            <a:ext cx="11073384" cy="5143139"/>
          </a:xfrm>
          <a:prstGeom prst="rect">
            <a:avLst/>
          </a:prstGeom>
          <a:noFill/>
        </p:spPr>
        <p:txBody>
          <a:bodyPr wrap="square">
            <a:spAutoFit/>
          </a:bodyPr>
          <a:lstStyle/>
          <a:p>
            <a:pPr marL="342900" lvl="0" indent="-342900" algn="just" rtl="0">
              <a:lnSpc>
                <a:spcPct val="107000"/>
              </a:lnSpc>
              <a:buFont typeface="Wingdings" panose="05000000000000000000" pitchFamily="2" charset="2"/>
              <a:buChar char=""/>
            </a:pPr>
            <a:r>
              <a:rPr lang="fr-FR" sz="2800" kern="100" dirty="0">
                <a:effectLst/>
                <a:latin typeface="Calibri" panose="020F0502020204030204" pitchFamily="34" charset="0"/>
                <a:ea typeface="Calibri" panose="020F0502020204030204" pitchFamily="34" charset="0"/>
                <a:cs typeface="Arial" panose="020B0604020202020204" pitchFamily="34" charset="0"/>
              </a:rPr>
              <a:t>Cette présentation est une présentation succincte sur la problématique des équipements pédagogiques.</a:t>
            </a:r>
            <a:endParaRPr lang="fr-FR" sz="1400" kern="1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pPr>
            <a:r>
              <a:rPr lang="fr-FR" sz="2800" kern="100" dirty="0">
                <a:effectLst/>
                <a:latin typeface="Calibri" panose="020F0502020204030204" pitchFamily="34" charset="0"/>
                <a:ea typeface="Calibri" panose="020F0502020204030204" pitchFamily="34" charset="0"/>
                <a:cs typeface="Arial" panose="020B0604020202020204" pitchFamily="34" charset="0"/>
              </a:rPr>
              <a:t>  </a:t>
            </a:r>
            <a:endParaRPr lang="fr-FR" sz="1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fr-FR" sz="2800" kern="100" dirty="0">
                <a:effectLst/>
                <a:latin typeface="Calibri" panose="020F0502020204030204" pitchFamily="34" charset="0"/>
                <a:ea typeface="Calibri" panose="020F0502020204030204" pitchFamily="34" charset="0"/>
                <a:cs typeface="Arial" panose="020B0604020202020204" pitchFamily="34" charset="0"/>
              </a:rPr>
              <a:t>Elle n'a pas l'ambition de faire la situation exhaustive de la disponibilité des équipements et outils pédagogiques, mais plutôt d'attirer l'attention sur cette problématique en rappelant ses enjeux, ses défis et proposer pour la réflexion et la discussion des pistes de solution. </a:t>
            </a:r>
            <a:endParaRPr lang="fr-FR" sz="1400" kern="1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pPr>
            <a:r>
              <a:rPr lang="fr-FR" sz="2800" kern="100" dirty="0">
                <a:effectLst/>
                <a:latin typeface="Calibri" panose="020F0502020204030204" pitchFamily="34" charset="0"/>
                <a:ea typeface="Calibri" panose="020F0502020204030204" pitchFamily="34" charset="0"/>
                <a:cs typeface="Arial" panose="020B0604020202020204" pitchFamily="34" charset="0"/>
              </a:rPr>
              <a:t> </a:t>
            </a:r>
            <a:endParaRPr lang="fr-FR" sz="1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panose="05000000000000000000" pitchFamily="2" charset="2"/>
              <a:buChar char=""/>
            </a:pPr>
            <a:r>
              <a:rPr lang="fr-FR" sz="2800" kern="100" dirty="0">
                <a:effectLst/>
                <a:latin typeface="Calibri" panose="020F0502020204030204" pitchFamily="34" charset="0"/>
                <a:ea typeface="Calibri" panose="020F0502020204030204" pitchFamily="34" charset="0"/>
                <a:cs typeface="Arial" panose="020B0604020202020204" pitchFamily="34" charset="0"/>
              </a:rPr>
              <a:t>Les données disponibles, très peu détaillées, seront sommairement appréciées pour mettre en évidence les déficits existants et leurs dimensions.</a:t>
            </a:r>
            <a:endParaRPr lang="fr-FR"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4032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B2A29-5573-F79F-6F17-0D9888A818EB}"/>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B155863-52BC-1B09-CB1E-9EF3A5047D30}"/>
              </a:ext>
            </a:extLst>
          </p:cNvPr>
          <p:cNvPicPr>
            <a:picLocks noChangeAspect="1"/>
          </p:cNvPicPr>
          <p:nvPr/>
        </p:nvPicPr>
        <p:blipFill>
          <a:blip r:embed="rId2"/>
          <a:stretch>
            <a:fillRect/>
          </a:stretch>
        </p:blipFill>
        <p:spPr>
          <a:xfrm>
            <a:off x="0" y="5917324"/>
            <a:ext cx="12192000" cy="940676"/>
          </a:xfrm>
          <a:prstGeom prst="rect">
            <a:avLst/>
          </a:prstGeom>
        </p:spPr>
      </p:pic>
      <p:sp>
        <p:nvSpPr>
          <p:cNvPr id="3" name="ZoneTexte 2">
            <a:extLst>
              <a:ext uri="{FF2B5EF4-FFF2-40B4-BE49-F238E27FC236}">
                <a16:creationId xmlns:a16="http://schemas.microsoft.com/office/drawing/2014/main" id="{089097D7-CD21-A00C-F675-3A14FC6CDBA6}"/>
              </a:ext>
            </a:extLst>
          </p:cNvPr>
          <p:cNvSpPr txBox="1"/>
          <p:nvPr/>
        </p:nvSpPr>
        <p:spPr>
          <a:xfrm>
            <a:off x="0" y="0"/>
            <a:ext cx="12192000" cy="584775"/>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spcBef>
                <a:spcPts val="0"/>
              </a:spcBef>
              <a:spcAft>
                <a:spcPts val="600"/>
              </a:spcAft>
              <a:buClrTx/>
              <a:buSzTx/>
              <a:buFontTx/>
              <a:buNone/>
              <a:tabLst/>
              <a:defRPr/>
            </a:pPr>
            <a:r>
              <a:rPr kumimoji="0" lang="fr-FR" sz="3200" b="1" i="0" u="none" strike="noStrike" kern="0" cap="none" spc="0" normalizeH="0" baseline="0" noProof="0" dirty="0">
                <a:ln>
                  <a:noFill/>
                </a:ln>
                <a:effectLst/>
                <a:uLnTx/>
                <a:uFillTx/>
                <a:latin typeface="Calibri" panose="020F0502020204030204"/>
                <a:ea typeface="+mn-ea"/>
                <a:cs typeface="+mn-cs"/>
              </a:rPr>
              <a:t>Rappels </a:t>
            </a:r>
          </a:p>
        </p:txBody>
      </p:sp>
      <p:sp>
        <p:nvSpPr>
          <p:cNvPr id="7" name="ZoneTexte 6">
            <a:extLst>
              <a:ext uri="{FF2B5EF4-FFF2-40B4-BE49-F238E27FC236}">
                <a16:creationId xmlns:a16="http://schemas.microsoft.com/office/drawing/2014/main" id="{A8C01569-51A4-4834-DDA1-FB5B47EE3CE7}"/>
              </a:ext>
            </a:extLst>
          </p:cNvPr>
          <p:cNvSpPr txBox="1"/>
          <p:nvPr/>
        </p:nvSpPr>
        <p:spPr>
          <a:xfrm>
            <a:off x="576072" y="737223"/>
            <a:ext cx="10945368" cy="4919488"/>
          </a:xfrm>
          <a:prstGeom prst="rect">
            <a:avLst/>
          </a:prstGeom>
          <a:noFill/>
        </p:spPr>
        <p:txBody>
          <a:bodyPr wrap="square">
            <a:spAutoFit/>
          </a:bodyPr>
          <a:lstStyle/>
          <a:p>
            <a:pPr>
              <a:lnSpc>
                <a:spcPct val="107000"/>
              </a:lnSpc>
              <a:spcAft>
                <a:spcPts val="800"/>
              </a:spcAft>
            </a:pPr>
            <a:r>
              <a:rPr lang="fr-FR" sz="1200" kern="100" dirty="0">
                <a:effectLst/>
                <a:latin typeface="Calibri" panose="020F0502020204030204" pitchFamily="34" charset="0"/>
                <a:ea typeface="Calibri" panose="020F0502020204030204" pitchFamily="34" charset="0"/>
                <a:cs typeface="Arial" panose="020B0604020202020204" pitchFamily="34" charset="0"/>
              </a:rPr>
              <a:t> </a:t>
            </a:r>
            <a:r>
              <a:rPr lang="fr-FR" sz="2400" kern="100" dirty="0">
                <a:effectLst/>
                <a:latin typeface="Calibri" panose="020F0502020204030204" pitchFamily="34" charset="0"/>
                <a:ea typeface="Calibri" panose="020F0502020204030204" pitchFamily="34" charset="0"/>
                <a:cs typeface="Arial" panose="020B0604020202020204" pitchFamily="34" charset="0"/>
              </a:rPr>
              <a:t>La Mauritanie fait face à de nombreux défis dans le secteur de l’éducation, notamment celle de l’importance et de la diversité des besoins liés aux équipements pédagogiques.</a:t>
            </a:r>
            <a:endParaRPr lang="fr-FR" sz="1200" kern="1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pPr>
            <a:r>
              <a:rPr lang="fr-FR" sz="2400" kern="100" dirty="0">
                <a:effectLst/>
                <a:latin typeface="Calibri" panose="020F0502020204030204" pitchFamily="34" charset="0"/>
                <a:ea typeface="Calibri" panose="020F0502020204030204" pitchFamily="34" charset="0"/>
                <a:cs typeface="Arial" panose="020B0604020202020204" pitchFamily="34" charset="0"/>
              </a:rPr>
              <a:t> </a:t>
            </a:r>
            <a:endParaRPr lang="fr-FR"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fr-FR" sz="2400" kern="100" dirty="0">
                <a:effectLst/>
                <a:latin typeface="Calibri" panose="020F0502020204030204" pitchFamily="34" charset="0"/>
                <a:ea typeface="Calibri" panose="020F0502020204030204" pitchFamily="34" charset="0"/>
                <a:cs typeface="Arial" panose="020B0604020202020204" pitchFamily="34" charset="0"/>
              </a:rPr>
              <a:t>Un contexte de croissance démographique rapide, mais des infrastructures scolaires et les ressources matérielles qui peinent à suivre la demande croissante d'accès à une éducation de qualité.</a:t>
            </a:r>
            <a:endParaRPr lang="fr-FR" sz="1200" kern="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fr-FR" sz="2400" kern="100" dirty="0">
                <a:effectLst/>
                <a:latin typeface="Calibri" panose="020F0502020204030204" pitchFamily="34" charset="0"/>
                <a:ea typeface="Calibri" panose="020F0502020204030204" pitchFamily="34" charset="0"/>
                <a:cs typeface="Arial" panose="020B0604020202020204" pitchFamily="34" charset="0"/>
              </a:rPr>
              <a:t> </a:t>
            </a:r>
            <a:endParaRPr lang="fr-FR"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panose="05000000000000000000" pitchFamily="2" charset="2"/>
              <a:buChar char=""/>
            </a:pPr>
            <a:r>
              <a:rPr lang="fr-FR" sz="2400" kern="100" dirty="0">
                <a:effectLst/>
                <a:latin typeface="Calibri" panose="020F0502020204030204" pitchFamily="34" charset="0"/>
                <a:ea typeface="Calibri" panose="020F0502020204030204" pitchFamily="34" charset="0"/>
                <a:cs typeface="Arial" panose="020B0604020202020204" pitchFamily="34" charset="0"/>
              </a:rPr>
              <a:t>Le rôle des équipements pédagogiques dans l'amélioration de la qualité de l'éducation est crucial, mais leur insuffisance persiste, en particulier dans les zones rurales et pour certains sous-secteurs tels que l’enseignement technique et l'enseignement originel.</a:t>
            </a:r>
            <a:endParaRPr lang="fr-FR" sz="12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748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8882F-840E-96E7-BB4C-4B53D363FE4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4C72A8E-592A-A765-C154-9C50C1B2E643}"/>
              </a:ext>
            </a:extLst>
          </p:cNvPr>
          <p:cNvPicPr>
            <a:picLocks noChangeAspect="1"/>
          </p:cNvPicPr>
          <p:nvPr/>
        </p:nvPicPr>
        <p:blipFill>
          <a:blip r:embed="rId2"/>
          <a:stretch>
            <a:fillRect/>
          </a:stretch>
        </p:blipFill>
        <p:spPr>
          <a:xfrm>
            <a:off x="0" y="5917324"/>
            <a:ext cx="12192000" cy="940676"/>
          </a:xfrm>
          <a:prstGeom prst="rect">
            <a:avLst/>
          </a:prstGeom>
        </p:spPr>
      </p:pic>
      <p:sp>
        <p:nvSpPr>
          <p:cNvPr id="3" name="ZoneTexte 2">
            <a:extLst>
              <a:ext uri="{FF2B5EF4-FFF2-40B4-BE49-F238E27FC236}">
                <a16:creationId xmlns:a16="http://schemas.microsoft.com/office/drawing/2014/main" id="{ACB0A976-96B4-B8C7-95D6-6058A3A48BEE}"/>
              </a:ext>
            </a:extLst>
          </p:cNvPr>
          <p:cNvSpPr txBox="1"/>
          <p:nvPr/>
        </p:nvSpPr>
        <p:spPr>
          <a:xfrm>
            <a:off x="0" y="0"/>
            <a:ext cx="12192000" cy="584775"/>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spcBef>
                <a:spcPts val="0"/>
              </a:spcBef>
              <a:spcAft>
                <a:spcPts val="600"/>
              </a:spcAft>
              <a:buClrTx/>
              <a:buSzTx/>
              <a:buFontTx/>
              <a:buNone/>
              <a:tabLst/>
              <a:defRPr/>
            </a:pPr>
            <a:r>
              <a:rPr kumimoji="0" lang="fr-FR" sz="3200" b="1" i="0" u="none" strike="noStrike" kern="0" cap="none" spc="0" normalizeH="0" baseline="0" noProof="0" dirty="0">
                <a:ln>
                  <a:noFill/>
                </a:ln>
                <a:effectLst/>
                <a:uLnTx/>
                <a:uFillTx/>
                <a:latin typeface="Calibri" panose="020F0502020204030204"/>
                <a:ea typeface="+mn-ea"/>
                <a:cs typeface="+mn-cs"/>
              </a:rPr>
              <a:t>Enjeux Globaux</a:t>
            </a:r>
          </a:p>
        </p:txBody>
      </p:sp>
      <p:sp>
        <p:nvSpPr>
          <p:cNvPr id="5" name="ZoneTexte 4">
            <a:extLst>
              <a:ext uri="{FF2B5EF4-FFF2-40B4-BE49-F238E27FC236}">
                <a16:creationId xmlns:a16="http://schemas.microsoft.com/office/drawing/2014/main" id="{0C98EA28-12AC-1946-4C3E-0BCFA4F56D0B}"/>
              </a:ext>
            </a:extLst>
          </p:cNvPr>
          <p:cNvSpPr txBox="1"/>
          <p:nvPr/>
        </p:nvSpPr>
        <p:spPr>
          <a:xfrm>
            <a:off x="275844" y="858086"/>
            <a:ext cx="11402568" cy="4785926"/>
          </a:xfrm>
          <a:prstGeom prst="rect">
            <a:avLst/>
          </a:prstGeom>
          <a:noFill/>
        </p:spPr>
        <p:txBody>
          <a:bodyPr wrap="square">
            <a:spAutoFit/>
          </a:bodyPr>
          <a:lstStyle/>
          <a:p>
            <a:pPr marL="342900" lvl="0" indent="-342900" algn="just" rtl="0">
              <a:lnSpc>
                <a:spcPct val="107000"/>
              </a:lnSpc>
              <a:buFont typeface="Wingdings" panose="05000000000000000000" pitchFamily="2" charset="2"/>
              <a:buChar char=""/>
            </a:pPr>
            <a:r>
              <a:rPr lang="fr-FR" sz="2200" b="1" i="1" u="sng" kern="100" dirty="0">
                <a:effectLst/>
                <a:latin typeface="Calibri" panose="020F0502020204030204" pitchFamily="34" charset="0"/>
                <a:ea typeface="Calibri" panose="020F0502020204030204" pitchFamily="34" charset="0"/>
                <a:cs typeface="Arial" panose="020B0604020202020204" pitchFamily="34" charset="0"/>
              </a:rPr>
              <a:t>Accessibilité</a:t>
            </a:r>
            <a:r>
              <a:rPr lang="fr-FR" sz="2200" kern="100" dirty="0">
                <a:effectLst/>
                <a:latin typeface="Calibri" panose="020F0502020204030204" pitchFamily="34" charset="0"/>
                <a:ea typeface="Calibri" panose="020F0502020204030204" pitchFamily="34" charset="0"/>
                <a:cs typeface="Arial" panose="020B0604020202020204" pitchFamily="34" charset="0"/>
              </a:rPr>
              <a:t> : Garantir que tous les élèves, en milieu urbain comme rural, aient accès à des infrastructures et équipements modernes et adaptés.</a:t>
            </a:r>
          </a:p>
          <a:p>
            <a:pPr marL="457200" algn="just">
              <a:lnSpc>
                <a:spcPct val="107000"/>
              </a:lnSpc>
            </a:pPr>
            <a:r>
              <a:rPr lang="fr-FR" sz="2200" kern="1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07000"/>
              </a:lnSpc>
              <a:buFont typeface="Wingdings" panose="05000000000000000000" pitchFamily="2" charset="2"/>
              <a:buChar char=""/>
            </a:pPr>
            <a:r>
              <a:rPr lang="fr-FR" sz="2200" b="1" i="1" u="sng" kern="100" dirty="0">
                <a:effectLst/>
                <a:latin typeface="Calibri" panose="020F0502020204030204" pitchFamily="34" charset="0"/>
                <a:ea typeface="Calibri" panose="020F0502020204030204" pitchFamily="34" charset="0"/>
                <a:cs typeface="Arial" panose="020B0604020202020204" pitchFamily="34" charset="0"/>
              </a:rPr>
              <a:t>Qualité de l’enseignement</a:t>
            </a:r>
            <a:r>
              <a:rPr lang="fr-FR" sz="2200" kern="100" dirty="0">
                <a:effectLst/>
                <a:latin typeface="Calibri" panose="020F0502020204030204" pitchFamily="34" charset="0"/>
                <a:ea typeface="Calibri" panose="020F0502020204030204" pitchFamily="34" charset="0"/>
                <a:cs typeface="Arial" panose="020B0604020202020204" pitchFamily="34" charset="0"/>
              </a:rPr>
              <a:t> : Les équipements influencent directement les méthodes d’enseignement et l'apprentissage, notamment en ce qui concerne les technologies éducatives.</a:t>
            </a:r>
          </a:p>
          <a:p>
            <a:pPr marL="457200" algn="just">
              <a:lnSpc>
                <a:spcPct val="107000"/>
              </a:lnSpc>
            </a:pPr>
            <a:r>
              <a:rPr lang="fr-FR" sz="2200" kern="1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07000"/>
              </a:lnSpc>
              <a:buFont typeface="Wingdings" panose="05000000000000000000" pitchFamily="2" charset="2"/>
              <a:buChar char=""/>
            </a:pPr>
            <a:r>
              <a:rPr lang="fr-FR" sz="2200" b="1" i="1" u="sng" kern="100" dirty="0">
                <a:effectLst/>
                <a:latin typeface="Calibri" panose="020F0502020204030204" pitchFamily="34" charset="0"/>
                <a:ea typeface="Calibri" panose="020F0502020204030204" pitchFamily="34" charset="0"/>
                <a:cs typeface="Arial" panose="020B0604020202020204" pitchFamily="34" charset="0"/>
              </a:rPr>
              <a:t>Équité</a:t>
            </a:r>
            <a:r>
              <a:rPr lang="fr-FR" sz="2200" kern="100" dirty="0">
                <a:effectLst/>
                <a:latin typeface="Calibri" panose="020F0502020204030204" pitchFamily="34" charset="0"/>
                <a:ea typeface="Calibri" panose="020F0502020204030204" pitchFamily="34" charset="0"/>
                <a:cs typeface="Arial" panose="020B0604020202020204" pitchFamily="34" charset="0"/>
              </a:rPr>
              <a:t> : Réduire les inégalités entre les régions, notamment entre les zones rurales et urbaines.</a:t>
            </a:r>
          </a:p>
          <a:p>
            <a:pPr marL="457200" algn="just">
              <a:lnSpc>
                <a:spcPct val="107000"/>
              </a:lnSpc>
            </a:pPr>
            <a:r>
              <a:rPr lang="fr-FR" sz="2200" kern="1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07000"/>
              </a:lnSpc>
              <a:buFont typeface="Wingdings" panose="05000000000000000000" pitchFamily="2" charset="2"/>
              <a:buChar char=""/>
            </a:pPr>
            <a:r>
              <a:rPr lang="fr-FR" sz="2200" b="1" i="1" u="sng" kern="100" dirty="0">
                <a:effectLst/>
                <a:latin typeface="Calibri" panose="020F0502020204030204" pitchFamily="34" charset="0"/>
                <a:ea typeface="Calibri" panose="020F0502020204030204" pitchFamily="34" charset="0"/>
                <a:cs typeface="Arial" panose="020B0604020202020204" pitchFamily="34" charset="0"/>
              </a:rPr>
              <a:t>Renforcement des apprentissages</a:t>
            </a:r>
            <a:r>
              <a:rPr lang="fr-FR" sz="2200" kern="100" dirty="0">
                <a:effectLst/>
                <a:latin typeface="Calibri" panose="020F0502020204030204" pitchFamily="34" charset="0"/>
                <a:ea typeface="Calibri" panose="020F0502020204030204" pitchFamily="34" charset="0"/>
                <a:cs typeface="Arial" panose="020B0604020202020204" pitchFamily="34" charset="0"/>
              </a:rPr>
              <a:t> : Amélioration des résultats scolaires, stimulation de la créativité et de l’apprentissage interactif.</a:t>
            </a:r>
          </a:p>
          <a:p>
            <a:pPr marL="457200" algn="just">
              <a:lnSpc>
                <a:spcPct val="107000"/>
              </a:lnSpc>
            </a:pPr>
            <a:r>
              <a:rPr lang="fr-FR" sz="2200" kern="1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07000"/>
              </a:lnSpc>
              <a:spcAft>
                <a:spcPts val="800"/>
              </a:spcAft>
              <a:buFont typeface="Wingdings" panose="05000000000000000000" pitchFamily="2" charset="2"/>
              <a:buChar char=""/>
            </a:pPr>
            <a:r>
              <a:rPr lang="fr-FR" sz="2200" b="1" i="1" u="sng" kern="100" dirty="0">
                <a:effectLst/>
                <a:latin typeface="Calibri" panose="020F0502020204030204" pitchFamily="34" charset="0"/>
                <a:ea typeface="Calibri" panose="020F0502020204030204" pitchFamily="34" charset="0"/>
                <a:cs typeface="Arial" panose="020B0604020202020204" pitchFamily="34" charset="0"/>
              </a:rPr>
              <a:t>Financement</a:t>
            </a:r>
            <a:r>
              <a:rPr lang="fr-FR" sz="2200" kern="100" dirty="0">
                <a:effectLst/>
                <a:latin typeface="Calibri" panose="020F0502020204030204" pitchFamily="34" charset="0"/>
                <a:ea typeface="Calibri" panose="020F0502020204030204" pitchFamily="34" charset="0"/>
                <a:cs typeface="Arial" panose="020B0604020202020204" pitchFamily="34" charset="0"/>
              </a:rPr>
              <a:t> : Coût important et m</a:t>
            </a:r>
            <a:r>
              <a:rPr lang="fr-FR" sz="2200" kern="0" dirty="0">
                <a:effectLst/>
                <a:latin typeface="Calibri" panose="020F0502020204030204" pitchFamily="34" charset="0"/>
                <a:ea typeface="Times New Roman" panose="02020603050405020304" pitchFamily="18" charset="0"/>
                <a:cs typeface="Calibri" panose="020F0502020204030204" pitchFamily="34" charset="0"/>
              </a:rPr>
              <a:t>anque de financement (Budget limité pour l’acquisition et l’entretien des équipements pédagogiques).</a:t>
            </a:r>
            <a:endParaRPr lang="fr-FR" sz="22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7305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7CFAA-8A61-39B1-FFB0-1A6E55DF0BD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0FAB209-B6F2-A735-29B5-F5D41C197119}"/>
              </a:ext>
            </a:extLst>
          </p:cNvPr>
          <p:cNvPicPr>
            <a:picLocks noChangeAspect="1"/>
          </p:cNvPicPr>
          <p:nvPr/>
        </p:nvPicPr>
        <p:blipFill>
          <a:blip r:embed="rId2"/>
          <a:stretch>
            <a:fillRect/>
          </a:stretch>
        </p:blipFill>
        <p:spPr>
          <a:xfrm>
            <a:off x="0" y="5917324"/>
            <a:ext cx="12192000" cy="940676"/>
          </a:xfrm>
          <a:prstGeom prst="rect">
            <a:avLst/>
          </a:prstGeom>
        </p:spPr>
      </p:pic>
      <p:sp>
        <p:nvSpPr>
          <p:cNvPr id="3" name="ZoneTexte 2">
            <a:extLst>
              <a:ext uri="{FF2B5EF4-FFF2-40B4-BE49-F238E27FC236}">
                <a16:creationId xmlns:a16="http://schemas.microsoft.com/office/drawing/2014/main" id="{AE6BD494-05AF-043F-C585-BC315AF1FB56}"/>
              </a:ext>
            </a:extLst>
          </p:cNvPr>
          <p:cNvSpPr txBox="1"/>
          <p:nvPr/>
        </p:nvSpPr>
        <p:spPr>
          <a:xfrm>
            <a:off x="0" y="0"/>
            <a:ext cx="12192000" cy="584775"/>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spcBef>
                <a:spcPts val="0"/>
              </a:spcBef>
              <a:spcAft>
                <a:spcPts val="600"/>
              </a:spcAft>
              <a:buClrTx/>
              <a:buSzTx/>
              <a:buFontTx/>
              <a:buNone/>
              <a:tabLst/>
              <a:defRPr/>
            </a:pPr>
            <a:r>
              <a:rPr kumimoji="0" lang="fr-FR" sz="3200" b="1" i="0" u="none" strike="noStrike" kern="0" cap="none" spc="0" normalizeH="0" baseline="0" noProof="0" dirty="0">
                <a:ln>
                  <a:noFill/>
                </a:ln>
                <a:effectLst/>
                <a:uLnTx/>
                <a:uFillTx/>
                <a:latin typeface="Calibri" panose="020F0502020204030204"/>
                <a:ea typeface="+mn-ea"/>
                <a:cs typeface="+mn-cs"/>
              </a:rPr>
              <a:t>Principaux Besoins Sous-Sectoriels</a:t>
            </a:r>
          </a:p>
        </p:txBody>
      </p:sp>
      <p:sp>
        <p:nvSpPr>
          <p:cNvPr id="6" name="ZoneTexte 5">
            <a:extLst>
              <a:ext uri="{FF2B5EF4-FFF2-40B4-BE49-F238E27FC236}">
                <a16:creationId xmlns:a16="http://schemas.microsoft.com/office/drawing/2014/main" id="{439F18FD-27B6-BEC6-68B5-DAD7C9F545FA}"/>
              </a:ext>
            </a:extLst>
          </p:cNvPr>
          <p:cNvSpPr txBox="1"/>
          <p:nvPr/>
        </p:nvSpPr>
        <p:spPr>
          <a:xfrm>
            <a:off x="477012" y="878701"/>
            <a:ext cx="10907268" cy="4744697"/>
          </a:xfrm>
          <a:prstGeom prst="rect">
            <a:avLst/>
          </a:prstGeom>
          <a:noFill/>
        </p:spPr>
        <p:txBody>
          <a:bodyPr wrap="square">
            <a:spAutoFit/>
          </a:bodyPr>
          <a:lstStyle/>
          <a:p>
            <a:pPr algn="just">
              <a:lnSpc>
                <a:spcPct val="107000"/>
              </a:lnSpc>
              <a:spcAft>
                <a:spcPts val="800"/>
              </a:spcAft>
            </a:pPr>
            <a:r>
              <a:rPr lang="fr-FR" sz="2400" b="1" kern="0" dirty="0">
                <a:effectLst/>
                <a:latin typeface="Calibri" panose="020F0502020204030204" pitchFamily="34" charset="0"/>
                <a:ea typeface="Times New Roman" panose="02020603050405020304" pitchFamily="18" charset="0"/>
                <a:cs typeface="Calibri" panose="020F0502020204030204" pitchFamily="34" charset="0"/>
              </a:rPr>
              <a:t>Enseignement Préscolaire : </a:t>
            </a:r>
            <a:endParaRPr lang="fr-FR"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2400" kern="0" dirty="0">
                <a:effectLst/>
                <a:latin typeface="Calibri" panose="020F0502020204030204" pitchFamily="34" charset="0"/>
                <a:ea typeface="Times New Roman" panose="02020603050405020304" pitchFamily="18" charset="0"/>
                <a:cs typeface="Calibri" panose="020F0502020204030204" pitchFamily="34" charset="0"/>
              </a:rPr>
              <a:t>Manque d’équipements adaptés pour l'accueil des jeunes enfants.</a:t>
            </a:r>
            <a:endParaRPr lang="fr-FR"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2400" kern="0" dirty="0">
                <a:effectLst/>
                <a:latin typeface="Calibri" panose="020F0502020204030204" pitchFamily="34" charset="0"/>
                <a:ea typeface="Times New Roman" panose="02020603050405020304" pitchFamily="18" charset="0"/>
                <a:cs typeface="Calibri" panose="020F0502020204030204" pitchFamily="34" charset="0"/>
              </a:rPr>
              <a:t>Manque de guides, manuels et de supports pédagogiques.</a:t>
            </a:r>
            <a:endParaRPr lang="fr-FR" sz="12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400" b="1" kern="0" dirty="0">
                <a:effectLst/>
                <a:latin typeface="Calibri" panose="020F0502020204030204" pitchFamily="34" charset="0"/>
                <a:ea typeface="Times New Roman" panose="02020603050405020304" pitchFamily="18" charset="0"/>
                <a:cs typeface="Calibri" panose="020F0502020204030204" pitchFamily="34" charset="0"/>
              </a:rPr>
              <a:t>Enseignements Fondamental et Secondaire : </a:t>
            </a:r>
            <a:endParaRPr lang="fr-FR"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2400" kern="0" dirty="0">
                <a:effectLst/>
                <a:latin typeface="Calibri" panose="020F0502020204030204" pitchFamily="34" charset="0"/>
                <a:ea typeface="Times New Roman" panose="02020603050405020304" pitchFamily="18" charset="0"/>
                <a:cs typeface="Calibri" panose="020F0502020204030204" pitchFamily="34" charset="0"/>
              </a:rPr>
              <a:t>Manque d'équipements de base : tables, chaises, tableaux.</a:t>
            </a:r>
            <a:endParaRPr lang="fr-FR"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2400" kern="0" dirty="0">
                <a:effectLst/>
                <a:latin typeface="Calibri" panose="020F0502020204030204" pitchFamily="34" charset="0"/>
                <a:ea typeface="Times New Roman" panose="02020603050405020304" pitchFamily="18" charset="0"/>
                <a:cs typeface="Calibri" panose="020F0502020204030204" pitchFamily="34" charset="0"/>
              </a:rPr>
              <a:t>Manque de manuels scolaires et de supports pédagogiques.</a:t>
            </a:r>
            <a:endParaRPr lang="fr-FR"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2400" kern="0" dirty="0">
                <a:effectLst/>
                <a:latin typeface="Calibri" panose="020F0502020204030204" pitchFamily="34" charset="0"/>
                <a:ea typeface="Times New Roman" panose="02020603050405020304" pitchFamily="18" charset="0"/>
                <a:cs typeface="Calibri" panose="020F0502020204030204" pitchFamily="34" charset="0"/>
              </a:rPr>
              <a:t>Accès encore limité aux nouvelles technologies : Peu d’outils numériques et pédagogiques pour améliorer l’apprentissage.</a:t>
            </a:r>
            <a:endParaRPr lang="fr-FR"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2400" kern="0" dirty="0">
                <a:effectLst/>
                <a:latin typeface="Calibri" panose="020F0502020204030204" pitchFamily="34" charset="0"/>
                <a:ea typeface="Times New Roman" panose="02020603050405020304" pitchFamily="18" charset="0"/>
                <a:cs typeface="Calibri" panose="020F0502020204030204" pitchFamily="34" charset="0"/>
              </a:rPr>
              <a:t>Pour l’enseignement secondaire : manque d’équipements scientifiques et technologiques pour les laboratoires et l’apprentissage de l’informatique.</a:t>
            </a:r>
            <a:endParaRPr lang="fr-FR" sz="12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042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5740D-4657-72B7-10DD-44429229CD6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142F4E5-04B8-37BE-8563-75359E8F4054}"/>
              </a:ext>
            </a:extLst>
          </p:cNvPr>
          <p:cNvPicPr>
            <a:picLocks noChangeAspect="1"/>
          </p:cNvPicPr>
          <p:nvPr/>
        </p:nvPicPr>
        <p:blipFill>
          <a:blip r:embed="rId2"/>
          <a:stretch>
            <a:fillRect/>
          </a:stretch>
        </p:blipFill>
        <p:spPr>
          <a:xfrm>
            <a:off x="0" y="5917324"/>
            <a:ext cx="12192000" cy="940676"/>
          </a:xfrm>
          <a:prstGeom prst="rect">
            <a:avLst/>
          </a:prstGeom>
        </p:spPr>
      </p:pic>
      <p:sp>
        <p:nvSpPr>
          <p:cNvPr id="3" name="ZoneTexte 2">
            <a:extLst>
              <a:ext uri="{FF2B5EF4-FFF2-40B4-BE49-F238E27FC236}">
                <a16:creationId xmlns:a16="http://schemas.microsoft.com/office/drawing/2014/main" id="{A31EF462-13C7-38B7-982F-8D14C439AB88}"/>
              </a:ext>
            </a:extLst>
          </p:cNvPr>
          <p:cNvSpPr txBox="1"/>
          <p:nvPr/>
        </p:nvSpPr>
        <p:spPr>
          <a:xfrm>
            <a:off x="0" y="0"/>
            <a:ext cx="12192000" cy="584775"/>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spcBef>
                <a:spcPts val="0"/>
              </a:spcBef>
              <a:spcAft>
                <a:spcPts val="600"/>
              </a:spcAft>
              <a:buClrTx/>
              <a:buSzTx/>
              <a:buFontTx/>
              <a:buNone/>
              <a:tabLst/>
              <a:defRPr/>
            </a:pPr>
            <a:r>
              <a:rPr kumimoji="0" lang="fr-FR" sz="3200" b="1" i="0" u="none" strike="noStrike" kern="0" cap="none" spc="0" normalizeH="0" baseline="0" noProof="0" dirty="0">
                <a:ln>
                  <a:noFill/>
                </a:ln>
                <a:effectLst/>
                <a:uLnTx/>
                <a:uFillTx/>
                <a:latin typeface="Calibri" panose="020F0502020204030204"/>
                <a:ea typeface="+mn-ea"/>
                <a:cs typeface="+mn-cs"/>
              </a:rPr>
              <a:t>Principaux Besoins Sous-Sectoriels</a:t>
            </a:r>
            <a:r>
              <a:rPr kumimoji="0" lang="ar-AE" sz="3200" b="1" i="0" u="none" strike="noStrike" kern="0" cap="none" spc="0" normalizeH="0" baseline="0" noProof="0" dirty="0">
                <a:ln>
                  <a:noFill/>
                </a:ln>
                <a:effectLst/>
                <a:uLnTx/>
                <a:uFillTx/>
                <a:latin typeface="Calibri" panose="020F0502020204030204"/>
                <a:ea typeface="+mn-ea"/>
                <a:cs typeface="+mn-cs"/>
              </a:rPr>
              <a:t>    </a:t>
            </a:r>
            <a:endParaRPr kumimoji="0" lang="fr-FR" sz="3200" b="1" i="0" u="none" strike="noStrike" kern="0" cap="none" spc="0" normalizeH="0" baseline="0" noProof="0" dirty="0">
              <a:ln>
                <a:noFill/>
              </a:ln>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DBA14387-A3A6-F085-25B7-109759306340}"/>
              </a:ext>
            </a:extLst>
          </p:cNvPr>
          <p:cNvSpPr txBox="1"/>
          <p:nvPr/>
        </p:nvSpPr>
        <p:spPr>
          <a:xfrm>
            <a:off x="466344" y="584775"/>
            <a:ext cx="11259312" cy="6032805"/>
          </a:xfrm>
          <a:prstGeom prst="rect">
            <a:avLst/>
          </a:prstGeom>
          <a:noFill/>
        </p:spPr>
        <p:txBody>
          <a:bodyPr wrap="square">
            <a:spAutoFit/>
          </a:bodyPr>
          <a:lstStyle>
            <a:defPPr>
              <a:defRPr lang="fr-FR"/>
            </a:defPPr>
            <a:lvl1pPr algn="just">
              <a:lnSpc>
                <a:spcPct val="107000"/>
              </a:lnSpc>
              <a:spcAft>
                <a:spcPts val="800"/>
              </a:spcAft>
              <a:defRPr sz="2400" b="1" kern="0">
                <a:effectLst/>
                <a:latin typeface="Calibri" panose="020F0502020204030204" pitchFamily="34" charset="0"/>
                <a:ea typeface="Times New Roman" panose="02020603050405020304" pitchFamily="18" charset="0"/>
                <a:cs typeface="Calibri" panose="020F0502020204030204" pitchFamily="34" charset="0"/>
              </a:defRPr>
            </a:lvl1pPr>
          </a:lstStyle>
          <a:p>
            <a:r>
              <a:rPr lang="en-US" dirty="0" err="1"/>
              <a:t>Enseignement</a:t>
            </a:r>
            <a:r>
              <a:rPr lang="en-US" dirty="0"/>
              <a:t> Technique et </a:t>
            </a:r>
            <a:r>
              <a:rPr lang="en-US" dirty="0" err="1"/>
              <a:t>Professionnel</a:t>
            </a:r>
            <a:endParaRPr lang="fr-FR" dirty="0"/>
          </a:p>
          <a:p>
            <a:r>
              <a:rPr lang="fr-FR" b="0" dirty="0"/>
              <a:t>Manque d’équipements spécialisés : Insuffisance d’ateliers et de matériel technique pour les formations pratiques.</a:t>
            </a:r>
          </a:p>
          <a:p>
            <a:r>
              <a:rPr lang="fr-FR" b="0" dirty="0"/>
              <a:t>Insuffisance des équipements adaptés aux besoins des entreprises locales.</a:t>
            </a:r>
          </a:p>
          <a:p>
            <a:r>
              <a:rPr lang="fr-FR" b="0" dirty="0"/>
              <a:t>Faible intégration du numérique : Peu d’outils modernes pour la formation technique et professionnelle.</a:t>
            </a:r>
            <a:endParaRPr lang="ar-AE" b="0" dirty="0"/>
          </a:p>
          <a:p>
            <a:r>
              <a:rPr lang="en-US" dirty="0" err="1"/>
              <a:t>Enseignement</a:t>
            </a:r>
            <a:r>
              <a:rPr lang="en-US" dirty="0"/>
              <a:t> Supérieur</a:t>
            </a:r>
            <a:endParaRPr lang="fr-FR" dirty="0"/>
          </a:p>
          <a:p>
            <a:r>
              <a:rPr lang="fr-FR" b="0" dirty="0"/>
              <a:t>Insuffisance de bibliothèques bien fournie et accès limité aux ressources numériques </a:t>
            </a:r>
          </a:p>
          <a:p>
            <a:r>
              <a:rPr lang="fr-FR" b="0" dirty="0"/>
              <a:t>Manque d'équipements dans les laboratoires pour les travaux pratiques et l’enseignement.</a:t>
            </a:r>
          </a:p>
          <a:p>
            <a:r>
              <a:rPr lang="fr-FR" b="0" dirty="0"/>
              <a:t>Déficit en équipements de recherche : Peu d’instruments modernes pour la recherche scientifique et technologique.</a:t>
            </a:r>
          </a:p>
          <a:p>
            <a:endParaRPr lang="fr-FR" dirty="0"/>
          </a:p>
        </p:txBody>
      </p:sp>
    </p:spTree>
    <p:extLst>
      <p:ext uri="{BB962C8B-B14F-4D97-AF65-F5344CB8AC3E}">
        <p14:creationId xmlns:p14="http://schemas.microsoft.com/office/powerpoint/2010/main" val="290016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892CC-FF3E-900D-27C7-3DC62411B21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C708850-845E-EBD4-1EA8-8B745B385415}"/>
              </a:ext>
            </a:extLst>
          </p:cNvPr>
          <p:cNvPicPr>
            <a:picLocks noChangeAspect="1"/>
          </p:cNvPicPr>
          <p:nvPr/>
        </p:nvPicPr>
        <p:blipFill>
          <a:blip r:embed="rId2"/>
          <a:stretch>
            <a:fillRect/>
          </a:stretch>
        </p:blipFill>
        <p:spPr>
          <a:xfrm>
            <a:off x="0" y="5917324"/>
            <a:ext cx="12192000" cy="940676"/>
          </a:xfrm>
          <a:prstGeom prst="rect">
            <a:avLst/>
          </a:prstGeom>
        </p:spPr>
      </p:pic>
      <p:sp>
        <p:nvSpPr>
          <p:cNvPr id="3" name="ZoneTexte 2">
            <a:extLst>
              <a:ext uri="{FF2B5EF4-FFF2-40B4-BE49-F238E27FC236}">
                <a16:creationId xmlns:a16="http://schemas.microsoft.com/office/drawing/2014/main" id="{B5AC3CAC-58E7-A15D-34BA-7987C1ADB197}"/>
              </a:ext>
            </a:extLst>
          </p:cNvPr>
          <p:cNvSpPr txBox="1"/>
          <p:nvPr/>
        </p:nvSpPr>
        <p:spPr>
          <a:xfrm>
            <a:off x="0" y="0"/>
            <a:ext cx="12192000" cy="584775"/>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spcBef>
                <a:spcPts val="0"/>
              </a:spcBef>
              <a:spcAft>
                <a:spcPts val="600"/>
              </a:spcAft>
              <a:buClrTx/>
              <a:buSzTx/>
              <a:buFontTx/>
              <a:buNone/>
              <a:tabLst/>
              <a:defRPr/>
            </a:pPr>
            <a:r>
              <a:rPr kumimoji="0" lang="fr-FR" sz="3200" b="1" i="0" u="none" strike="noStrike" kern="0" cap="none" spc="0" normalizeH="0" baseline="0" noProof="0" dirty="0">
                <a:ln>
                  <a:noFill/>
                </a:ln>
                <a:effectLst/>
                <a:uLnTx/>
                <a:uFillTx/>
                <a:latin typeface="Calibri" panose="020F0502020204030204"/>
                <a:ea typeface="+mn-ea"/>
                <a:cs typeface="+mn-cs"/>
              </a:rPr>
              <a:t>Principaux Besoins Sous-Sectoriels</a:t>
            </a:r>
            <a:r>
              <a:rPr kumimoji="0" lang="ar-AE" sz="3200" b="1" i="0" u="none" strike="noStrike" kern="0" cap="none" spc="0" normalizeH="0" baseline="0" noProof="0" dirty="0">
                <a:ln>
                  <a:noFill/>
                </a:ln>
                <a:effectLst/>
                <a:uLnTx/>
                <a:uFillTx/>
                <a:latin typeface="Calibri" panose="020F0502020204030204"/>
                <a:ea typeface="+mn-ea"/>
                <a:cs typeface="+mn-cs"/>
              </a:rPr>
              <a:t>    </a:t>
            </a:r>
            <a:endParaRPr kumimoji="0" lang="fr-FR" sz="3200" b="1" i="0" u="none" strike="noStrike" kern="0" cap="none" spc="0" normalizeH="0" baseline="0" noProof="0" dirty="0">
              <a:ln>
                <a:noFill/>
              </a:ln>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11E72D2E-6FAF-E4A0-C803-005BACE757C3}"/>
              </a:ext>
            </a:extLst>
          </p:cNvPr>
          <p:cNvSpPr txBox="1"/>
          <p:nvPr/>
        </p:nvSpPr>
        <p:spPr>
          <a:xfrm>
            <a:off x="502920" y="942990"/>
            <a:ext cx="10789920" cy="3353995"/>
          </a:xfrm>
          <a:prstGeom prst="rect">
            <a:avLst/>
          </a:prstGeom>
          <a:noFill/>
        </p:spPr>
        <p:txBody>
          <a:bodyPr wrap="square">
            <a:spAutoFit/>
          </a:bodyPr>
          <a:lstStyle/>
          <a:p>
            <a:pPr algn="just">
              <a:lnSpc>
                <a:spcPct val="107000"/>
              </a:lnSpc>
              <a:spcAft>
                <a:spcPts val="800"/>
              </a:spcAft>
            </a:pPr>
            <a:r>
              <a:rPr lang="fr-FR" sz="2400" b="1" kern="0" dirty="0">
                <a:effectLst/>
                <a:latin typeface="Calibri" panose="020F0502020204030204" pitchFamily="34" charset="0"/>
                <a:ea typeface="Times New Roman" panose="02020603050405020304" pitchFamily="18" charset="0"/>
                <a:cs typeface="Calibri" panose="020F0502020204030204" pitchFamily="34" charset="0"/>
              </a:rPr>
              <a:t>Enseignement Originel: </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2400" kern="0" dirty="0">
                <a:effectLst/>
                <a:latin typeface="Calibri" panose="020F0502020204030204" pitchFamily="34" charset="0"/>
                <a:ea typeface="Times New Roman" panose="02020603050405020304" pitchFamily="18" charset="0"/>
                <a:cs typeface="Calibri" panose="020F0502020204030204" pitchFamily="34" charset="0"/>
              </a:rPr>
              <a:t>Manque d’outils pédagogiques adaptés.</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2400" kern="0" dirty="0">
                <a:effectLst/>
                <a:latin typeface="Calibri" panose="020F0502020204030204" pitchFamily="34" charset="0"/>
                <a:ea typeface="Times New Roman" panose="02020603050405020304" pitchFamily="18" charset="0"/>
                <a:cs typeface="Calibri" panose="020F0502020204030204" pitchFamily="34" charset="0"/>
              </a:rPr>
              <a:t>Manque de guides et de manuels pour accompagner notamment l’introduction des matières dites modernes.</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b="1" kern="0" dirty="0">
                <a:effectLst/>
                <a:latin typeface="Calibri" panose="020F0502020204030204" pitchFamily="34" charset="0"/>
                <a:ea typeface="Times New Roman" panose="02020603050405020304" pitchFamily="18" charset="0"/>
                <a:cs typeface="Calibri" panose="020F0502020204030204" pitchFamily="34" charset="0"/>
              </a:rPr>
              <a:t>7. </a:t>
            </a:r>
            <a:r>
              <a:rPr lang="fr-FR" sz="2400" b="1" kern="0" dirty="0">
                <a:effectLst/>
                <a:latin typeface="Calibri" panose="020F0502020204030204" pitchFamily="34" charset="0"/>
                <a:ea typeface="Times New Roman" panose="02020603050405020304" pitchFamily="18" charset="0"/>
                <a:cs typeface="Calibri" panose="020F0502020204030204" pitchFamily="34" charset="0"/>
              </a:rPr>
              <a:t>Alphabétisation &amp; Enseignement non formel: </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2400" kern="0" dirty="0">
                <a:effectLst/>
                <a:latin typeface="Calibri" panose="020F0502020204030204" pitchFamily="34" charset="0"/>
                <a:ea typeface="Times New Roman" panose="02020603050405020304" pitchFamily="18" charset="0"/>
                <a:cs typeface="Calibri" panose="020F0502020204030204" pitchFamily="34" charset="0"/>
              </a:rPr>
              <a:t>Manque d’équipements adaptés pour ce type d’enseignement.</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2400" kern="0" dirty="0">
                <a:effectLst/>
                <a:latin typeface="Calibri" panose="020F0502020204030204" pitchFamily="34" charset="0"/>
                <a:ea typeface="Times New Roman" panose="02020603050405020304" pitchFamily="18" charset="0"/>
                <a:cs typeface="Calibri" panose="020F0502020204030204" pitchFamily="34" charset="0"/>
              </a:rPr>
              <a:t>Manque de guides, manuels et de supports pédagogiques.</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655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1F741-14F2-C9B6-8C54-C648F92AE81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38AADBA-ACB8-77EC-1956-5EFA4C2E3065}"/>
              </a:ext>
            </a:extLst>
          </p:cNvPr>
          <p:cNvPicPr>
            <a:picLocks noChangeAspect="1"/>
          </p:cNvPicPr>
          <p:nvPr/>
        </p:nvPicPr>
        <p:blipFill>
          <a:blip r:embed="rId2"/>
          <a:stretch>
            <a:fillRect/>
          </a:stretch>
        </p:blipFill>
        <p:spPr>
          <a:xfrm>
            <a:off x="0" y="5917324"/>
            <a:ext cx="12192000" cy="940676"/>
          </a:xfrm>
          <a:prstGeom prst="rect">
            <a:avLst/>
          </a:prstGeom>
        </p:spPr>
      </p:pic>
      <p:sp>
        <p:nvSpPr>
          <p:cNvPr id="3" name="ZoneTexte 2">
            <a:extLst>
              <a:ext uri="{FF2B5EF4-FFF2-40B4-BE49-F238E27FC236}">
                <a16:creationId xmlns:a16="http://schemas.microsoft.com/office/drawing/2014/main" id="{502B42FE-D07F-CBB4-F14B-8CCFE6B4670B}"/>
              </a:ext>
            </a:extLst>
          </p:cNvPr>
          <p:cNvSpPr txBox="1"/>
          <p:nvPr/>
        </p:nvSpPr>
        <p:spPr>
          <a:xfrm>
            <a:off x="0" y="0"/>
            <a:ext cx="12192000" cy="584775"/>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spcBef>
                <a:spcPts val="0"/>
              </a:spcBef>
              <a:spcAft>
                <a:spcPts val="600"/>
              </a:spcAft>
              <a:buClrTx/>
              <a:buSzTx/>
              <a:buFontTx/>
              <a:buNone/>
              <a:tabLst/>
              <a:defRPr/>
            </a:pPr>
            <a:r>
              <a:rPr kumimoji="0" lang="fr-FR" sz="3200" b="1" i="0" u="none" strike="noStrike" kern="0" cap="none" spc="0" normalizeH="0" baseline="0" noProof="0" dirty="0">
                <a:ln>
                  <a:noFill/>
                </a:ln>
                <a:solidFill>
                  <a:srgbClr val="FF0000"/>
                </a:solidFill>
                <a:effectLst/>
                <a:uLnTx/>
                <a:uFillTx/>
                <a:latin typeface="Calibri" panose="020F0502020204030204"/>
                <a:ea typeface="+mn-ea"/>
                <a:cs typeface="+mn-cs"/>
              </a:rPr>
              <a:t>Données PNDSE 3 &amp; PAT 2024-2026</a:t>
            </a:r>
          </a:p>
        </p:txBody>
      </p:sp>
      <p:sp>
        <p:nvSpPr>
          <p:cNvPr id="5" name="ZoneTexte 4">
            <a:extLst>
              <a:ext uri="{FF2B5EF4-FFF2-40B4-BE49-F238E27FC236}">
                <a16:creationId xmlns:a16="http://schemas.microsoft.com/office/drawing/2014/main" id="{C9294719-8263-53DD-95D8-65C893C26C7D}"/>
              </a:ext>
            </a:extLst>
          </p:cNvPr>
          <p:cNvSpPr txBox="1"/>
          <p:nvPr/>
        </p:nvSpPr>
        <p:spPr>
          <a:xfrm>
            <a:off x="566928" y="1575150"/>
            <a:ext cx="10360152" cy="2753639"/>
          </a:xfrm>
          <a:prstGeom prst="rect">
            <a:avLst/>
          </a:prstGeom>
          <a:noFill/>
        </p:spPr>
        <p:txBody>
          <a:bodyPr wrap="square">
            <a:spAutoFit/>
          </a:bodyPr>
          <a:lstStyle/>
          <a:p>
            <a:pPr marL="342900" lvl="0" indent="-342900" rtl="0">
              <a:lnSpc>
                <a:spcPct val="107000"/>
              </a:lnSpc>
              <a:spcAft>
                <a:spcPts val="800"/>
              </a:spcAft>
              <a:buFont typeface="Wingdings" panose="05000000000000000000" pitchFamily="2" charset="2"/>
              <a:buChar char=""/>
            </a:pPr>
            <a:r>
              <a:rPr lang="fr-FR" sz="2400" kern="100" dirty="0">
                <a:effectLst/>
                <a:latin typeface="Calibri" panose="020F0502020204030204" pitchFamily="34" charset="0"/>
                <a:ea typeface="Calibri" panose="020F0502020204030204" pitchFamily="34" charset="0"/>
                <a:cs typeface="Arial" panose="020B0604020202020204" pitchFamily="34" charset="0"/>
              </a:rPr>
              <a:t>Cette problématique n'est pas suffisamment développée en termes de données détaillées selon la nature des équipements et des outils pédagogiques </a:t>
            </a:r>
          </a:p>
          <a:p>
            <a:pPr marL="342900" lvl="0" indent="-342900" rtl="0">
              <a:lnSpc>
                <a:spcPct val="107000"/>
              </a:lnSpc>
              <a:spcAft>
                <a:spcPts val="800"/>
              </a:spcAft>
              <a:buFont typeface="Wingdings" panose="05000000000000000000" pitchFamily="2" charset="2"/>
              <a:buChar char=""/>
            </a:pP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pPr>
            <a:r>
              <a:rPr lang="fr-FR" sz="2400" kern="100" dirty="0">
                <a:effectLst/>
                <a:latin typeface="Calibri" panose="020F0502020204030204" pitchFamily="34" charset="0"/>
                <a:ea typeface="Calibri" panose="020F0502020204030204" pitchFamily="34" charset="0"/>
                <a:cs typeface="Arial" panose="020B0604020202020204" pitchFamily="34" charset="0"/>
              </a:rPr>
              <a:t>Les données de référence manquent souvent et il est très difficile de faire une comparaison par rapport à la situation de départ.</a:t>
            </a:r>
          </a:p>
          <a:p>
            <a:pPr marL="342900" lvl="0" indent="-342900">
              <a:lnSpc>
                <a:spcPct val="107000"/>
              </a:lnSpc>
              <a:spcAft>
                <a:spcPts val="800"/>
              </a:spcAft>
              <a:buFont typeface="Wingdings" panose="05000000000000000000" pitchFamily="2" charset="2"/>
              <a:buChar char=""/>
            </a:pP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0079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CAFF3-877C-1B4B-DF8A-7D9FC65E77B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7D9BF9D2-03B9-692D-511A-1EB8C8F05AF4}"/>
              </a:ext>
            </a:extLst>
          </p:cNvPr>
          <p:cNvPicPr>
            <a:picLocks noChangeAspect="1"/>
          </p:cNvPicPr>
          <p:nvPr/>
        </p:nvPicPr>
        <p:blipFill>
          <a:blip r:embed="rId2"/>
          <a:stretch>
            <a:fillRect/>
          </a:stretch>
        </p:blipFill>
        <p:spPr>
          <a:xfrm>
            <a:off x="0" y="5917324"/>
            <a:ext cx="12192000" cy="940676"/>
          </a:xfrm>
          <a:prstGeom prst="rect">
            <a:avLst/>
          </a:prstGeom>
        </p:spPr>
      </p:pic>
      <p:sp>
        <p:nvSpPr>
          <p:cNvPr id="3" name="ZoneTexte 2">
            <a:extLst>
              <a:ext uri="{FF2B5EF4-FFF2-40B4-BE49-F238E27FC236}">
                <a16:creationId xmlns:a16="http://schemas.microsoft.com/office/drawing/2014/main" id="{10AF543C-DA3F-F4A1-DA6B-32F3F9AEDE3C}"/>
              </a:ext>
            </a:extLst>
          </p:cNvPr>
          <p:cNvSpPr txBox="1"/>
          <p:nvPr/>
        </p:nvSpPr>
        <p:spPr>
          <a:xfrm>
            <a:off x="0" y="0"/>
            <a:ext cx="12192000" cy="584775"/>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spcBef>
                <a:spcPts val="0"/>
              </a:spcBef>
              <a:spcAft>
                <a:spcPts val="600"/>
              </a:spcAft>
              <a:buClrTx/>
              <a:buSzTx/>
              <a:buFontTx/>
              <a:buNone/>
              <a:tabLst/>
              <a:defRPr/>
            </a:pPr>
            <a:r>
              <a:rPr kumimoji="0" lang="fr-FR" sz="3200" b="1" i="0" u="none" strike="noStrike" kern="0" cap="none" spc="0" normalizeH="0" baseline="0" noProof="0" dirty="0">
                <a:ln>
                  <a:noFill/>
                </a:ln>
                <a:effectLst/>
                <a:uLnTx/>
                <a:uFillTx/>
                <a:latin typeface="Calibri" panose="020F0502020204030204"/>
                <a:ea typeface="+mn-ea"/>
                <a:cs typeface="+mn-cs"/>
              </a:rPr>
              <a:t>Recommandations</a:t>
            </a:r>
          </a:p>
        </p:txBody>
      </p:sp>
      <p:sp>
        <p:nvSpPr>
          <p:cNvPr id="6" name="ZoneTexte 5">
            <a:extLst>
              <a:ext uri="{FF2B5EF4-FFF2-40B4-BE49-F238E27FC236}">
                <a16:creationId xmlns:a16="http://schemas.microsoft.com/office/drawing/2014/main" id="{2395B65F-CAE7-C610-F94B-611E3CEEB3F8}"/>
              </a:ext>
            </a:extLst>
          </p:cNvPr>
          <p:cNvSpPr txBox="1"/>
          <p:nvPr/>
        </p:nvSpPr>
        <p:spPr>
          <a:xfrm>
            <a:off x="658368" y="1198544"/>
            <a:ext cx="10515600" cy="3939155"/>
          </a:xfrm>
          <a:prstGeom prst="rect">
            <a:avLst/>
          </a:prstGeom>
          <a:noFill/>
        </p:spPr>
        <p:txBody>
          <a:bodyPr wrap="square">
            <a:spAutoFit/>
          </a:bodyPr>
          <a:lstStyle/>
          <a:p>
            <a:pPr algn="just">
              <a:lnSpc>
                <a:spcPct val="107000"/>
              </a:lnSpc>
              <a:spcAft>
                <a:spcPts val="800"/>
              </a:spcAft>
            </a:pPr>
            <a:r>
              <a:rPr lang="fr-FR" sz="2400" kern="0" dirty="0">
                <a:effectLst/>
                <a:latin typeface="Calibri" panose="020F0502020204030204" pitchFamily="34" charset="0"/>
                <a:ea typeface="Times New Roman" panose="02020603050405020304" pitchFamily="18" charset="0"/>
                <a:cs typeface="Calibri" panose="020F0502020204030204" pitchFamily="34" charset="0"/>
              </a:rPr>
              <a:t>La résolution de la problématique des équipements pédagogiques passe bien sûr par un effort concerté entre l’État et ses Partenaires, mais aussi par des tentatives d’implication du secteur privé, de la Communauté et des parents d’élèves. </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2400" b="1" i="1" u="sng" kern="0" dirty="0">
                <a:effectLst/>
                <a:latin typeface="Calibri" panose="020F0502020204030204" pitchFamily="34" charset="0"/>
                <a:ea typeface="Times New Roman" panose="02020603050405020304" pitchFamily="18" charset="0"/>
                <a:cs typeface="Calibri" panose="020F0502020204030204" pitchFamily="34" charset="0"/>
              </a:rPr>
              <a:t>Principales propositions de solution</a:t>
            </a:r>
            <a:r>
              <a:rPr lang="fr-FR" sz="2400" i="1" u="sng" kern="0" dirty="0">
                <a:effectLst/>
                <a:latin typeface="Calibri" panose="020F0502020204030204" pitchFamily="34" charset="0"/>
                <a:ea typeface="Times New Roman" panose="02020603050405020304" pitchFamily="18" charset="0"/>
                <a:cs typeface="Calibri" panose="020F0502020204030204" pitchFamily="34" charset="0"/>
              </a:rPr>
              <a:t> : </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pPr>
            <a:r>
              <a:rPr lang="fr-FR" sz="2400" b="1" kern="100" dirty="0">
                <a:effectLst/>
                <a:latin typeface="Calibri" panose="020F0502020204030204" pitchFamily="34" charset="0"/>
                <a:ea typeface="Calibri" panose="020F0502020204030204" pitchFamily="34" charset="0"/>
                <a:cs typeface="Arial" panose="020B0604020202020204" pitchFamily="34" charset="0"/>
              </a:rPr>
              <a:t>Digitalisation de l’enseignement</a:t>
            </a:r>
            <a:r>
              <a:rPr lang="fr-FR" sz="2400" kern="100" dirty="0">
                <a:effectLst/>
                <a:latin typeface="Calibri" panose="020F0502020204030204" pitchFamily="34" charset="0"/>
                <a:ea typeface="Calibri" panose="020F0502020204030204" pitchFamily="34" charset="0"/>
                <a:cs typeface="Arial" panose="020B0604020202020204" pitchFamily="34" charset="0"/>
              </a:rPr>
              <a:t> : Intégration accrue des outils numériques dans les méthodes d’enseignement.</a:t>
            </a:r>
          </a:p>
          <a:p>
            <a:pPr marL="342900" lvl="0" indent="-342900">
              <a:lnSpc>
                <a:spcPct val="107000"/>
              </a:lnSpc>
              <a:spcAft>
                <a:spcPts val="800"/>
              </a:spcAft>
              <a:buFont typeface="Wingdings" panose="05000000000000000000" pitchFamily="2" charset="2"/>
              <a:buChar char=""/>
            </a:pPr>
            <a:r>
              <a:rPr lang="fr-FR" sz="2400" b="1" kern="100" dirty="0">
                <a:effectLst/>
                <a:latin typeface="Calibri" panose="020F0502020204030204" pitchFamily="34" charset="0"/>
                <a:ea typeface="Calibri" panose="020F0502020204030204" pitchFamily="34" charset="0"/>
                <a:cs typeface="Arial" panose="020B0604020202020204" pitchFamily="34" charset="0"/>
              </a:rPr>
              <a:t>Partenariats public-privé</a:t>
            </a:r>
            <a:r>
              <a:rPr lang="fr-FR" sz="2400" kern="100" dirty="0">
                <a:effectLst/>
                <a:latin typeface="Calibri" panose="020F0502020204030204" pitchFamily="34" charset="0"/>
                <a:ea typeface="Calibri" panose="020F0502020204030204" pitchFamily="34" charset="0"/>
                <a:cs typeface="Arial" panose="020B0604020202020204" pitchFamily="34" charset="0"/>
              </a:rPr>
              <a:t> : Mobilisation des entreprises privées pour financer les équipements de formations professionnelles en contrepartie de prestations ou de renforcement de compétences.</a:t>
            </a:r>
          </a:p>
        </p:txBody>
      </p:sp>
    </p:spTree>
    <p:extLst>
      <p:ext uri="{BB962C8B-B14F-4D97-AF65-F5344CB8AC3E}">
        <p14:creationId xmlns:p14="http://schemas.microsoft.com/office/powerpoint/2010/main" val="14980098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776</Words>
  <Application>Microsoft Office PowerPoint</Application>
  <PresentationFormat>Grand écran</PresentationFormat>
  <Paragraphs>68</Paragraphs>
  <Slides>11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Calibri Light</vt:lpstr>
      <vt:lpstr>Symbol</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Mohamed El-Béchir Meoms</dc:creator>
  <cp:lastModifiedBy>Med Vall AHMEDH NALLA</cp:lastModifiedBy>
  <cp:revision>8</cp:revision>
  <dcterms:created xsi:type="dcterms:W3CDTF">2025-01-29T09:54:06Z</dcterms:created>
  <dcterms:modified xsi:type="dcterms:W3CDTF">2025-02-27T14:18:59Z</dcterms:modified>
</cp:coreProperties>
</file>